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10"/>
  </p:normalViewPr>
  <p:slideViewPr>
    <p:cSldViewPr snapToGrid="0" snapToObjects="1">
      <p:cViewPr varScale="1">
        <p:scale>
          <a:sx n="101" d="100"/>
          <a:sy n="101" d="100"/>
        </p:scale>
        <p:origin x="232"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3706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68941"/>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514600"/>
          </a:xfrm>
          <a:prstGeom prst="rect">
            <a:avLst/>
          </a:prstGeom>
        </p:spPr>
      </p:pic>
      <p:pic>
        <p:nvPicPr>
          <p:cNvPr id="4" name="Image 2" descr="preencoded.png"/>
          <p:cNvPicPr>
            <a:picLocks noChangeAspect="1"/>
          </p:cNvPicPr>
          <p:nvPr/>
        </p:nvPicPr>
        <p:blipFill>
          <a:blip r:embed="rId5"/>
          <a:stretch>
            <a:fillRect/>
          </a:stretch>
        </p:blipFill>
        <p:spPr>
          <a:xfrm>
            <a:off x="685800" y="5733288"/>
            <a:ext cx="13267944" cy="27432"/>
          </a:xfrm>
          <a:prstGeom prst="rect">
            <a:avLst/>
          </a:prstGeom>
        </p:spPr>
      </p:pic>
      <p:sp>
        <p:nvSpPr>
          <p:cNvPr id="6" name="Text 0"/>
          <p:cNvSpPr/>
          <p:nvPr/>
        </p:nvSpPr>
        <p:spPr>
          <a:xfrm>
            <a:off x="10848011" y="5870717"/>
            <a:ext cx="3105733" cy="1105886"/>
          </a:xfrm>
          <a:prstGeom prst="rect">
            <a:avLst/>
          </a:prstGeom>
          <a:noFill/>
          <a:ln/>
        </p:spPr>
        <p:txBody>
          <a:bodyPr wrap="none" lIns="0" tIns="0" rIns="0" bIns="0" rtlCol="0" anchor="ctr"/>
          <a:lstStyle/>
          <a:p>
            <a:pPr marL="0" indent="0" algn="l">
              <a:lnSpc>
                <a:spcPts val="2680"/>
              </a:lnSpc>
              <a:buNone/>
            </a:pPr>
            <a:r>
              <a:rPr lang="en-US" sz="1920" dirty="0">
                <a:solidFill>
                  <a:srgbClr val="DBDBDB"/>
                </a:solidFill>
                <a:latin typeface="思源黑体-思源黑体-Medium" pitchFamily="34" charset="0"/>
                <a:ea typeface="思源黑体-思源黑体-Medium" pitchFamily="34" charset="-122"/>
                <a:cs typeface="思源黑体-思源黑体-Medium" pitchFamily="34" charset="-120"/>
              </a:rPr>
              <a:t> Fa-22/BSSE/172</a:t>
            </a:r>
          </a:p>
          <a:p>
            <a:pPr marL="0" indent="0" algn="l">
              <a:lnSpc>
                <a:spcPts val="2680"/>
              </a:lnSpc>
              <a:buNone/>
            </a:pPr>
            <a:r>
              <a:rPr lang="en-US" sz="1920" dirty="0">
                <a:solidFill>
                  <a:srgbClr val="DBDBDB"/>
                </a:solidFill>
                <a:latin typeface="思源黑体-思源黑体-Medium" pitchFamily="34" charset="0"/>
                <a:ea typeface="思源黑体-思源黑体-Medium" pitchFamily="34" charset="-122"/>
              </a:rPr>
              <a:t>Fa-22/BSSE/166</a:t>
            </a:r>
            <a:endParaRPr lang="en-US" sz="1920" dirty="0"/>
          </a:p>
        </p:txBody>
      </p:sp>
      <p:sp>
        <p:nvSpPr>
          <p:cNvPr id="7" name="Text 1"/>
          <p:cNvSpPr/>
          <p:nvPr/>
        </p:nvSpPr>
        <p:spPr>
          <a:xfrm>
            <a:off x="1170432" y="6318504"/>
            <a:ext cx="2542032" cy="210312"/>
          </a:xfrm>
          <a:prstGeom prst="rect">
            <a:avLst/>
          </a:prstGeom>
          <a:noFill/>
          <a:ln/>
        </p:spPr>
        <p:txBody>
          <a:bodyPr wrap="none" lIns="0" tIns="0" rIns="0" bIns="0" rtlCol="0" anchor="ctr"/>
          <a:lstStyle/>
          <a:p>
            <a:pPr marL="0" indent="0" algn="l">
              <a:lnSpc>
                <a:spcPts val="1610"/>
              </a:lnSpc>
              <a:buNone/>
            </a:pPr>
            <a:endParaRPr lang="en-US" sz="1150" dirty="0"/>
          </a:p>
        </p:txBody>
      </p:sp>
      <p:sp>
        <p:nvSpPr>
          <p:cNvPr id="8" name="Text 2"/>
          <p:cNvSpPr/>
          <p:nvPr/>
        </p:nvSpPr>
        <p:spPr>
          <a:xfrm>
            <a:off x="685800" y="3831336"/>
            <a:ext cx="13267944" cy="1682496"/>
          </a:xfrm>
          <a:prstGeom prst="rect">
            <a:avLst/>
          </a:prstGeom>
          <a:noFill/>
          <a:ln/>
        </p:spPr>
        <p:txBody>
          <a:bodyPr wrap="square" lIns="0" tIns="0" rIns="0" bIns="0" rtlCol="0" anchor="ctr"/>
          <a:lstStyle/>
          <a:p>
            <a:pPr marL="0" indent="0" algn="l">
              <a:lnSpc>
                <a:spcPts val="6620"/>
              </a:lnSpc>
              <a:buNone/>
            </a:pPr>
            <a:r>
              <a:rPr lang="en-US" sz="5290" dirty="0">
                <a:solidFill>
                  <a:srgbClr val="77D8F2"/>
                </a:solidFill>
                <a:latin typeface="AlibabaPuHuiTi-Alibaba-PuHuiTi" pitchFamily="34" charset="0"/>
                <a:ea typeface="AlibabaPuHuiTi-Alibaba-PuHuiTi" pitchFamily="34" charset="-122"/>
                <a:cs typeface="AlibabaPuHuiTi-Alibaba-PuHuiTi" pitchFamily="34" charset="-120"/>
              </a:rPr>
              <a:t>MoodGenie – AI-Powered Mental Health Support for the Tech Community</a:t>
            </a:r>
            <a:endParaRPr lang="en-US" sz="52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514600"/>
          </a:xfrm>
          <a:prstGeom prst="rect">
            <a:avLst/>
          </a:prstGeom>
        </p:spPr>
      </p:pic>
      <p:pic>
        <p:nvPicPr>
          <p:cNvPr id="4" name="Image 2" descr="preencoded.png"/>
          <p:cNvPicPr>
            <a:picLocks noChangeAspect="1"/>
          </p:cNvPicPr>
          <p:nvPr/>
        </p:nvPicPr>
        <p:blipFill>
          <a:blip r:embed="rId5"/>
          <a:stretch>
            <a:fillRect/>
          </a:stretch>
        </p:blipFill>
        <p:spPr>
          <a:xfrm>
            <a:off x="685800" y="5084064"/>
            <a:ext cx="6537960" cy="1472184"/>
          </a:xfrm>
          <a:prstGeom prst="rect">
            <a:avLst/>
          </a:prstGeom>
        </p:spPr>
      </p:pic>
      <p:pic>
        <p:nvPicPr>
          <p:cNvPr id="5" name="Image 3" descr="preencoded.png"/>
          <p:cNvPicPr>
            <a:picLocks noChangeAspect="1"/>
          </p:cNvPicPr>
          <p:nvPr/>
        </p:nvPicPr>
        <p:blipFill>
          <a:blip r:embed="rId5"/>
          <a:stretch>
            <a:fillRect/>
          </a:stretch>
        </p:blipFill>
        <p:spPr>
          <a:xfrm>
            <a:off x="7415784" y="5084064"/>
            <a:ext cx="6537960" cy="1472184"/>
          </a:xfrm>
          <a:prstGeom prst="rect">
            <a:avLst/>
          </a:prstGeom>
        </p:spPr>
      </p:pic>
      <p:sp>
        <p:nvSpPr>
          <p:cNvPr id="6" name="Text 0"/>
          <p:cNvSpPr/>
          <p:nvPr/>
        </p:nvSpPr>
        <p:spPr>
          <a:xfrm>
            <a:off x="685800" y="3794760"/>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77D8F2"/>
                </a:solidFill>
                <a:latin typeface="AlibabaPuHuiTi-Alibaba-PuHuiTi" pitchFamily="34" charset="0"/>
                <a:ea typeface="AlibabaPuHuiTi-Alibaba-PuHuiTi" pitchFamily="34" charset="-122"/>
                <a:cs typeface="AlibabaPuHuiTi-Alibaba-PuHuiTi" pitchFamily="34" charset="-120"/>
              </a:rPr>
              <a:t>5. Sustainable Development Goals</a:t>
            </a:r>
            <a:endParaRPr lang="en-US" sz="3840" dirty="0"/>
          </a:p>
        </p:txBody>
      </p:sp>
      <p:sp>
        <p:nvSpPr>
          <p:cNvPr id="7" name="Text 1"/>
          <p:cNvSpPr/>
          <p:nvPr/>
        </p:nvSpPr>
        <p:spPr>
          <a:xfrm>
            <a:off x="685800" y="4617720"/>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MoodGenie aligns with the United Nations SDGs:</a:t>
            </a:r>
            <a:endParaRPr lang="en-US" sz="1530" dirty="0"/>
          </a:p>
        </p:txBody>
      </p:sp>
      <p:sp>
        <p:nvSpPr>
          <p:cNvPr id="8" name="Text 2"/>
          <p:cNvSpPr/>
          <p:nvPr/>
        </p:nvSpPr>
        <p:spPr>
          <a:xfrm>
            <a:off x="914400" y="5212080"/>
            <a:ext cx="6089904" cy="310896"/>
          </a:xfrm>
          <a:prstGeom prst="rect">
            <a:avLst/>
          </a:prstGeom>
          <a:noFill/>
          <a:ln/>
        </p:spPr>
        <p:txBody>
          <a:bodyPr wrap="none" lIns="0" tIns="0" rIns="0" bIns="0" rtlCol="0" anchor="ctr"/>
          <a:lstStyle/>
          <a:p>
            <a:pPr marL="0" indent="0" algn="l">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Goal 3</a:t>
            </a:r>
            <a:endParaRPr lang="en-US" sz="1920" dirty="0"/>
          </a:p>
        </p:txBody>
      </p:sp>
      <p:sp>
        <p:nvSpPr>
          <p:cNvPr id="9" name="Text 3"/>
          <p:cNvSpPr/>
          <p:nvPr/>
        </p:nvSpPr>
        <p:spPr>
          <a:xfrm>
            <a:off x="914400" y="5687568"/>
            <a:ext cx="6089904" cy="493776"/>
          </a:xfrm>
          <a:prstGeom prst="rect">
            <a:avLst/>
          </a:prstGeom>
          <a:noFill/>
          <a:ln/>
        </p:spPr>
        <p:txBody>
          <a:bodyPr wrap="square" lIns="0" tIns="0" rIns="0" bIns="0" rtlCol="0" anchor="ctr"/>
          <a:lstStyle/>
          <a:p>
            <a:pPr marL="0" indent="0" algn="l">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 Good Health &amp; Well-Being – Promotes accessible mental wellness support through digital innovation.</a:t>
            </a:r>
            <a:endParaRPr lang="en-US" sz="1530" dirty="0"/>
          </a:p>
        </p:txBody>
      </p:sp>
      <p:sp>
        <p:nvSpPr>
          <p:cNvPr id="10" name="Text 4"/>
          <p:cNvSpPr/>
          <p:nvPr/>
        </p:nvSpPr>
        <p:spPr>
          <a:xfrm>
            <a:off x="7644384" y="5212080"/>
            <a:ext cx="6089904" cy="310896"/>
          </a:xfrm>
          <a:prstGeom prst="rect">
            <a:avLst/>
          </a:prstGeom>
          <a:noFill/>
          <a:ln/>
        </p:spPr>
        <p:txBody>
          <a:bodyPr wrap="none" lIns="0" tIns="0" rIns="0" bIns="0" rtlCol="0" anchor="ctr"/>
          <a:lstStyle/>
          <a:p>
            <a:pPr marL="0" indent="0" algn="l">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Goal 8</a:t>
            </a:r>
            <a:endParaRPr lang="en-US" sz="1920" dirty="0"/>
          </a:p>
        </p:txBody>
      </p:sp>
      <p:sp>
        <p:nvSpPr>
          <p:cNvPr id="11" name="Text 5"/>
          <p:cNvSpPr/>
          <p:nvPr/>
        </p:nvSpPr>
        <p:spPr>
          <a:xfrm>
            <a:off x="7644384" y="5687568"/>
            <a:ext cx="6089904" cy="731520"/>
          </a:xfrm>
          <a:prstGeom prst="rect">
            <a:avLst/>
          </a:prstGeom>
          <a:noFill/>
          <a:ln/>
        </p:spPr>
        <p:txBody>
          <a:bodyPr wrap="square" lIns="0" tIns="0" rIns="0" bIns="0" rtlCol="0" anchor="ctr"/>
          <a:lstStyle/>
          <a:p>
            <a:pPr marL="0" indent="0" algn="l">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 Decent Work &amp; Economic Growth – Encourages better mental health in the workforce, reducing burnout and improving productivity.</a:t>
            </a:r>
            <a:endParaRPr lang="en-US" sz="153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pic>
        <p:nvPicPr>
          <p:cNvPr id="4" name="Image 2" descr="preencoded.png"/>
          <p:cNvPicPr>
            <a:picLocks noChangeAspect="1"/>
          </p:cNvPicPr>
          <p:nvPr/>
        </p:nvPicPr>
        <p:blipFill>
          <a:blip r:embed="rId5"/>
          <a:stretch>
            <a:fillRect/>
          </a:stretch>
        </p:blipFill>
        <p:spPr>
          <a:xfrm>
            <a:off x="685800" y="3931920"/>
            <a:ext cx="8293608" cy="978408"/>
          </a:xfrm>
          <a:prstGeom prst="rect">
            <a:avLst/>
          </a:prstGeom>
        </p:spPr>
      </p:pic>
      <p:sp>
        <p:nvSpPr>
          <p:cNvPr id="5" name="Text 0"/>
          <p:cNvSpPr/>
          <p:nvPr/>
        </p:nvSpPr>
        <p:spPr>
          <a:xfrm>
            <a:off x="685800" y="3108960"/>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77D8F2"/>
                </a:solidFill>
                <a:latin typeface="AlibabaPuHuiTi-Alibaba-PuHuiTi" pitchFamily="34" charset="0"/>
                <a:ea typeface="AlibabaPuHuiTi-Alibaba-PuHuiTi" pitchFamily="34" charset="-122"/>
                <a:cs typeface="AlibabaPuHuiTi-Alibaba-PuHuiTi" pitchFamily="34" charset="-120"/>
              </a:rPr>
              <a:t>6. Methodology</a:t>
            </a:r>
            <a:endParaRPr lang="en-US" sz="3840" dirty="0"/>
          </a:p>
        </p:txBody>
      </p:sp>
      <p:sp>
        <p:nvSpPr>
          <p:cNvPr id="6" name="Text 1"/>
          <p:cNvSpPr/>
          <p:nvPr/>
        </p:nvSpPr>
        <p:spPr>
          <a:xfrm>
            <a:off x="914400" y="4059936"/>
            <a:ext cx="7845552" cy="310896"/>
          </a:xfrm>
          <a:prstGeom prst="rect">
            <a:avLst/>
          </a:prstGeom>
          <a:noFill/>
          <a:ln/>
        </p:spPr>
        <p:txBody>
          <a:bodyPr wrap="none" lIns="0" tIns="0" rIns="0" bIns="0" rtlCol="0" anchor="ctr"/>
          <a:lstStyle/>
          <a:p>
            <a:pPr marL="0" indent="0" algn="l">
              <a:lnSpc>
                <a:spcPts val="2400"/>
              </a:lnSpc>
              <a:buNone/>
            </a:pPr>
            <a:r>
              <a:rPr lang="en-US" sz="1920" dirty="0">
                <a:solidFill>
                  <a:srgbClr val="2E2E2E"/>
                </a:solidFill>
                <a:latin typeface="AlibabaPuHuiTi-Alibaba-PuHuiTi" pitchFamily="34" charset="0"/>
                <a:ea typeface="AlibabaPuHuiTi-Alibaba-PuHuiTi" pitchFamily="34" charset="-122"/>
                <a:cs typeface="AlibabaPuHuiTi-Alibaba-PuHuiTi" pitchFamily="34" charset="-120"/>
              </a:rPr>
              <a:t>Approach</a:t>
            </a:r>
            <a:endParaRPr lang="en-US" sz="1920" dirty="0"/>
          </a:p>
        </p:txBody>
      </p:sp>
      <p:sp>
        <p:nvSpPr>
          <p:cNvPr id="7" name="Text 2"/>
          <p:cNvSpPr/>
          <p:nvPr/>
        </p:nvSpPr>
        <p:spPr>
          <a:xfrm>
            <a:off x="914400" y="4544568"/>
            <a:ext cx="7845552" cy="246888"/>
          </a:xfrm>
          <a:prstGeom prst="rect">
            <a:avLst/>
          </a:prstGeom>
          <a:noFill/>
          <a:ln/>
        </p:spPr>
        <p:txBody>
          <a:bodyPr wrap="none" lIns="0" tIns="0" rIns="0" bIns="0" rtlCol="0" anchor="ct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 Agile methodology with iterative development.</a:t>
            </a:r>
            <a:endParaRPr lang="en-US" sz="153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pic>
        <p:nvPicPr>
          <p:cNvPr id="4" name="Image 2" descr="preencoded.png"/>
          <p:cNvPicPr>
            <a:picLocks noChangeAspect="1"/>
          </p:cNvPicPr>
          <p:nvPr/>
        </p:nvPicPr>
        <p:blipFill>
          <a:blip r:embed="rId5"/>
          <a:stretch>
            <a:fillRect/>
          </a:stretch>
        </p:blipFill>
        <p:spPr>
          <a:xfrm>
            <a:off x="685800" y="2176272"/>
            <a:ext cx="4050792" cy="749808"/>
          </a:xfrm>
          <a:prstGeom prst="rect">
            <a:avLst/>
          </a:prstGeom>
        </p:spPr>
      </p:pic>
      <p:pic>
        <p:nvPicPr>
          <p:cNvPr id="5" name="Image 3" descr="preencoded.png"/>
          <p:cNvPicPr>
            <a:picLocks noChangeAspect="1"/>
          </p:cNvPicPr>
          <p:nvPr/>
        </p:nvPicPr>
        <p:blipFill>
          <a:blip r:embed="rId5"/>
          <a:stretch>
            <a:fillRect/>
          </a:stretch>
        </p:blipFill>
        <p:spPr>
          <a:xfrm>
            <a:off x="685800" y="3108960"/>
            <a:ext cx="4050792" cy="749808"/>
          </a:xfrm>
          <a:prstGeom prst="rect">
            <a:avLst/>
          </a:prstGeom>
        </p:spPr>
      </p:pic>
      <p:pic>
        <p:nvPicPr>
          <p:cNvPr id="6" name="Image 4" descr="preencoded.png"/>
          <p:cNvPicPr>
            <a:picLocks noChangeAspect="1"/>
          </p:cNvPicPr>
          <p:nvPr/>
        </p:nvPicPr>
        <p:blipFill>
          <a:blip r:embed="rId5"/>
          <a:stretch>
            <a:fillRect/>
          </a:stretch>
        </p:blipFill>
        <p:spPr>
          <a:xfrm>
            <a:off x="4928616" y="2176272"/>
            <a:ext cx="4050792" cy="749808"/>
          </a:xfrm>
          <a:prstGeom prst="rect">
            <a:avLst/>
          </a:prstGeom>
        </p:spPr>
      </p:pic>
      <p:pic>
        <p:nvPicPr>
          <p:cNvPr id="7" name="Image 5" descr="preencoded.png"/>
          <p:cNvPicPr>
            <a:picLocks noChangeAspect="1"/>
          </p:cNvPicPr>
          <p:nvPr/>
        </p:nvPicPr>
        <p:blipFill>
          <a:blip r:embed="rId5"/>
          <a:stretch>
            <a:fillRect/>
          </a:stretch>
        </p:blipFill>
        <p:spPr>
          <a:xfrm>
            <a:off x="4928616" y="3108960"/>
            <a:ext cx="4050792" cy="749808"/>
          </a:xfrm>
          <a:prstGeom prst="rect">
            <a:avLst/>
          </a:prstGeom>
        </p:spPr>
      </p:pic>
      <p:sp>
        <p:nvSpPr>
          <p:cNvPr id="8" name="Text 0"/>
          <p:cNvSpPr/>
          <p:nvPr/>
        </p:nvSpPr>
        <p:spPr>
          <a:xfrm>
            <a:off x="685800" y="1344168"/>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77D8F2"/>
                </a:solidFill>
                <a:latin typeface="AlibabaPuHuiTi-Alibaba-PuHuiTi" pitchFamily="34" charset="0"/>
                <a:ea typeface="AlibabaPuHuiTi-Alibaba-PuHuiTi" pitchFamily="34" charset="-122"/>
                <a:cs typeface="AlibabaPuHuiTi-Alibaba-PuHuiTi" pitchFamily="34" charset="-120"/>
              </a:rPr>
              <a:t>Phases</a:t>
            </a:r>
            <a:endParaRPr lang="en-US" sz="3840" dirty="0"/>
          </a:p>
        </p:txBody>
      </p:sp>
      <p:sp>
        <p:nvSpPr>
          <p:cNvPr id="9" name="Text 1"/>
          <p:cNvSpPr/>
          <p:nvPr/>
        </p:nvSpPr>
        <p:spPr>
          <a:xfrm>
            <a:off x="914400" y="2295144"/>
            <a:ext cx="3602736" cy="493776"/>
          </a:xfrm>
          <a:prstGeom prst="rect">
            <a:avLst/>
          </a:prstGeom>
          <a:noFill/>
          <a:ln/>
        </p:spPr>
        <p:txBody>
          <a:bodyPr wrap="square" lIns="0" tIns="0" rIns="0" bIns="0" rtlCol="0" anchor="ct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Requirement gathering &amp; design (Figma, Visual Paradigm)</a:t>
            </a:r>
            <a:endParaRPr lang="en-US" sz="1530" dirty="0"/>
          </a:p>
        </p:txBody>
      </p:sp>
      <p:sp>
        <p:nvSpPr>
          <p:cNvPr id="10" name="Text 2"/>
          <p:cNvSpPr/>
          <p:nvPr/>
        </p:nvSpPr>
        <p:spPr>
          <a:xfrm>
            <a:off x="914400" y="3236976"/>
            <a:ext cx="3602736" cy="493776"/>
          </a:xfrm>
          <a:prstGeom prst="rect">
            <a:avLst/>
          </a:prstGeom>
          <a:noFill/>
          <a:ln/>
        </p:spPr>
        <p:txBody>
          <a:bodyPr wrap="square" lIns="0" tIns="0" rIns="0" bIns="0" rtlCol="0" anchor="ct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Therapist booking integration (WebRTC)</a:t>
            </a:r>
            <a:endParaRPr lang="en-US" sz="1530" dirty="0"/>
          </a:p>
        </p:txBody>
      </p:sp>
      <p:sp>
        <p:nvSpPr>
          <p:cNvPr id="11" name="Text 3"/>
          <p:cNvSpPr/>
          <p:nvPr/>
        </p:nvSpPr>
        <p:spPr>
          <a:xfrm>
            <a:off x="685800" y="4069080"/>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77D8F2"/>
                </a:solidFill>
                <a:latin typeface="AlibabaPuHuiTi-Alibaba-PuHuiTi" pitchFamily="34" charset="0"/>
                <a:ea typeface="AlibabaPuHuiTi-Alibaba-PuHuiTi" pitchFamily="34" charset="-122"/>
                <a:cs typeface="AlibabaPuHuiTi-Alibaba-PuHuiTi" pitchFamily="34" charset="-120"/>
              </a:rPr>
              <a:t>Tech Stack</a:t>
            </a:r>
            <a:endParaRPr lang="en-US" sz="3840" dirty="0"/>
          </a:p>
        </p:txBody>
      </p:sp>
      <p:sp>
        <p:nvSpPr>
          <p:cNvPr id="12" name="Text 4"/>
          <p:cNvSpPr/>
          <p:nvPr/>
        </p:nvSpPr>
        <p:spPr>
          <a:xfrm>
            <a:off x="685800" y="4901184"/>
            <a:ext cx="8293608" cy="493776"/>
          </a:xfrm>
          <a:prstGeom prst="rect">
            <a:avLst/>
          </a:prstGeom>
          <a:noFill/>
          <a:ln/>
        </p:spPr>
        <p:txBody>
          <a:bodyPr wrap="square" lIns="0" tIns="0" rIns="0" bIns="0" rtlCol="0" anchor="ctr"/>
          <a:lstStyle/>
          <a:p>
            <a:pPr marL="0" indent="0" algn="l">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Flutter, Node.js, Express.js, Firebase, OpenAI API, Hugging Face, WebRTC, GitHub, VS Code, Android Studio.</a:t>
            </a:r>
            <a:endParaRPr lang="en-US" sz="1530" dirty="0"/>
          </a:p>
        </p:txBody>
      </p:sp>
      <p:sp>
        <p:nvSpPr>
          <p:cNvPr id="13" name="Text 5"/>
          <p:cNvSpPr/>
          <p:nvPr/>
        </p:nvSpPr>
        <p:spPr>
          <a:xfrm>
            <a:off x="5157216" y="2295144"/>
            <a:ext cx="3602736" cy="493776"/>
          </a:xfrm>
          <a:prstGeom prst="rect">
            <a:avLst/>
          </a:prstGeom>
          <a:noFill/>
          <a:ln/>
        </p:spPr>
        <p:txBody>
          <a:bodyPr wrap="square" lIns="0" tIns="0" rIns="0" bIns="0" rtlCol="0" anchor="ct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Core AI &amp; mood tracking development</a:t>
            </a:r>
            <a:endParaRPr lang="en-US" sz="1530" dirty="0"/>
          </a:p>
        </p:txBody>
      </p:sp>
      <p:sp>
        <p:nvSpPr>
          <p:cNvPr id="14" name="Text 6"/>
          <p:cNvSpPr/>
          <p:nvPr/>
        </p:nvSpPr>
        <p:spPr>
          <a:xfrm>
            <a:off x="685800" y="5605272"/>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77D8F2"/>
                </a:solidFill>
                <a:latin typeface="AlibabaPuHuiTi-Alibaba-PuHuiTi" pitchFamily="34" charset="0"/>
                <a:ea typeface="AlibabaPuHuiTi-Alibaba-PuHuiTi" pitchFamily="34" charset="-122"/>
                <a:cs typeface="AlibabaPuHuiTi-Alibaba-PuHuiTi" pitchFamily="34" charset="-120"/>
              </a:rPr>
              <a:t>Why Agile?</a:t>
            </a:r>
            <a:endParaRPr lang="en-US" sz="3840" dirty="0"/>
          </a:p>
        </p:txBody>
      </p:sp>
      <p:sp>
        <p:nvSpPr>
          <p:cNvPr id="15" name="Text 7"/>
          <p:cNvSpPr/>
          <p:nvPr/>
        </p:nvSpPr>
        <p:spPr>
          <a:xfrm>
            <a:off x="5157216" y="3236976"/>
            <a:ext cx="3602736" cy="493776"/>
          </a:xfrm>
          <a:prstGeom prst="rect">
            <a:avLst/>
          </a:prstGeom>
          <a:noFill/>
          <a:ln/>
        </p:spPr>
        <p:txBody>
          <a:bodyPr wrap="square" lIns="0" tIns="0" rIns="0" bIns="0" rtlCol="0" anchor="ct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Testing, privacy validation, and deployment</a:t>
            </a:r>
            <a:endParaRPr lang="en-US" sz="1530" dirty="0"/>
          </a:p>
        </p:txBody>
      </p:sp>
      <p:sp>
        <p:nvSpPr>
          <p:cNvPr id="16" name="Text 8"/>
          <p:cNvSpPr/>
          <p:nvPr/>
        </p:nvSpPr>
        <p:spPr>
          <a:xfrm>
            <a:off x="685800" y="6437376"/>
            <a:ext cx="8293608" cy="246888"/>
          </a:xfrm>
          <a:prstGeom prst="rect">
            <a:avLst/>
          </a:prstGeom>
          <a:noFill/>
          <a:ln/>
        </p:spPr>
        <p:txBody>
          <a:bodyPr wrap="none" lIns="0" tIns="0" rIns="0" bIns="0" rtlCol="0" anchor="ctr"/>
          <a:lstStyle/>
          <a:p>
            <a:pPr marL="0" indent="0" algn="l">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It allows flexibility, quick iterations, and continuous feedback from test users.</a:t>
            </a:r>
            <a:endParaRPr lang="en-US" sz="153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graphicFrame>
        <p:nvGraphicFramePr>
          <p:cNvPr id="14" name="Table 0"/>
          <p:cNvGraphicFramePr>
            <a:graphicFrameLocks noGrp="1"/>
          </p:cNvGraphicFramePr>
          <p:nvPr>
            <p:extLst>
              <p:ext uri="{D42A27DB-BD31-4B8C-83A1-F6EECF244321}">
                <p14:modId xmlns:p14="http://schemas.microsoft.com/office/powerpoint/2010/main" val="1579011935"/>
              </p:ext>
            </p:extLst>
          </p:nvPr>
        </p:nvGraphicFramePr>
        <p:xfrm>
          <a:off x="685800" y="2962656"/>
          <a:ext cx="13249656" cy="3182112"/>
        </p:xfrm>
        <a:graphic>
          <a:graphicData uri="http://schemas.openxmlformats.org/drawingml/2006/table">
            <a:tbl>
              <a:tblPr/>
              <a:tblGrid>
                <a:gridCol w="4416552">
                  <a:extLst>
                    <a:ext uri="{9D8B030D-6E8A-4147-A177-3AD203B41FA5}">
                      <a16:colId xmlns:a16="http://schemas.microsoft.com/office/drawing/2014/main" val="20000"/>
                    </a:ext>
                  </a:extLst>
                </a:gridCol>
                <a:gridCol w="4416552">
                  <a:extLst>
                    <a:ext uri="{9D8B030D-6E8A-4147-A177-3AD203B41FA5}">
                      <a16:colId xmlns:a16="http://schemas.microsoft.com/office/drawing/2014/main" val="20001"/>
                    </a:ext>
                  </a:extLst>
                </a:gridCol>
                <a:gridCol w="4416552">
                  <a:extLst>
                    <a:ext uri="{9D8B030D-6E8A-4147-A177-3AD203B41FA5}">
                      <a16:colId xmlns:a16="http://schemas.microsoft.com/office/drawing/2014/main" val="20002"/>
                    </a:ext>
                  </a:extLst>
                </a:gridCol>
              </a:tblGrid>
              <a:tr h="530352">
                <a:tc>
                  <a:txBody>
                    <a:bodyPr/>
                    <a:lstStyle/>
                    <a:p>
                      <a:pPr marL="0" indent="0" algn="l">
                        <a:lnSpc>
                          <a:spcPts val="1920"/>
                        </a:lnSpc>
                        <a:buNone/>
                      </a:pPr>
                      <a:r>
                        <a:rPr lang="en-US" sz="1530" dirty="0">
                          <a:solidFill>
                            <a:srgbClr val="03161C"/>
                          </a:solidFill>
                          <a:latin typeface="思源黑体-思源黑体-Medium" pitchFamily="34" charset="0"/>
                          <a:ea typeface="思源黑体-思源黑体-Medium" pitchFamily="34" charset="-122"/>
                          <a:cs typeface="思源黑体-思源黑体-Medium" pitchFamily="34" charset="-120"/>
                        </a:rPr>
                        <a:t>Milestone</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77D8F2"/>
                    </a:solidFill>
                  </a:tcPr>
                </a:tc>
                <a:tc>
                  <a:txBody>
                    <a:bodyPr/>
                    <a:lstStyle/>
                    <a:p>
                      <a:pPr marL="0" indent="0" algn="l">
                        <a:lnSpc>
                          <a:spcPts val="1920"/>
                        </a:lnSpc>
                        <a:buNone/>
                      </a:pPr>
                      <a:r>
                        <a:rPr lang="en-US" sz="1530" dirty="0">
                          <a:solidFill>
                            <a:srgbClr val="03161C"/>
                          </a:solidFill>
                          <a:latin typeface="思源黑体-思源黑体-Medium" pitchFamily="34" charset="0"/>
                          <a:ea typeface="思源黑体-思源黑体-Medium" pitchFamily="34" charset="-122"/>
                          <a:cs typeface="思源黑体-思源黑体-Medium" pitchFamily="34" charset="-120"/>
                        </a:rPr>
                        <a:t>Timeline</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77D8F2"/>
                    </a:solidFill>
                  </a:tcPr>
                </a:tc>
                <a:tc>
                  <a:txBody>
                    <a:bodyPr/>
                    <a:lstStyle/>
                    <a:p>
                      <a:pPr marL="0" indent="0" algn="l">
                        <a:lnSpc>
                          <a:spcPts val="1920"/>
                        </a:lnSpc>
                        <a:buNone/>
                      </a:pPr>
                      <a:r>
                        <a:rPr lang="en-US" sz="1530" dirty="0">
                          <a:solidFill>
                            <a:srgbClr val="03161C"/>
                          </a:solidFill>
                          <a:latin typeface="思源黑体-思源黑体-Medium" pitchFamily="34" charset="0"/>
                          <a:ea typeface="思源黑体-思源黑体-Medium" pitchFamily="34" charset="-122"/>
                          <a:cs typeface="思源黑体-思源黑体-Medium" pitchFamily="34" charset="-120"/>
                        </a:rPr>
                        <a:t>Deliverable</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77D8F2"/>
                    </a:solidFill>
                  </a:tcPr>
                </a:tc>
                <a:extLst>
                  <a:ext uri="{0D108BD9-81ED-4DB2-BD59-A6C34878D82A}">
                    <a16:rowId xmlns:a16="http://schemas.microsoft.com/office/drawing/2014/main" val="10000"/>
                  </a:ext>
                </a:extLst>
              </a:tr>
              <a:tr h="530352">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Requirement Analysis &amp; Design</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Sep – Oct 2025</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App design, database schema</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extLst>
                  <a:ext uri="{0D108BD9-81ED-4DB2-BD59-A6C34878D82A}">
                    <a16:rowId xmlns:a16="http://schemas.microsoft.com/office/drawing/2014/main" val="10001"/>
                  </a:ext>
                </a:extLst>
              </a:tr>
              <a:tr h="530352">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Core AI &amp; Mood Tracking</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Nov – Dec 2025</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Functional AI &amp; mood log</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extLst>
                  <a:ext uri="{0D108BD9-81ED-4DB2-BD59-A6C34878D82A}">
                    <a16:rowId xmlns:a16="http://schemas.microsoft.com/office/drawing/2014/main" val="10002"/>
                  </a:ext>
                </a:extLst>
              </a:tr>
              <a:tr h="530352">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Therapist Booking &amp; Sessions</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Jan – Feb 2026</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Video/text session integration</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extLst>
                  <a:ext uri="{0D108BD9-81ED-4DB2-BD59-A6C34878D82A}">
                    <a16:rowId xmlns:a16="http://schemas.microsoft.com/office/drawing/2014/main" val="10003"/>
                  </a:ext>
                </a:extLst>
              </a:tr>
              <a:tr h="530352">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Integration &amp; Privacy Features</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Mar 2026</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Consent system, encryption setup</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extLst>
                  <a:ext uri="{0D108BD9-81ED-4DB2-BD59-A6C34878D82A}">
                    <a16:rowId xmlns:a16="http://schemas.microsoft.com/office/drawing/2014/main" val="10004"/>
                  </a:ext>
                </a:extLst>
              </a:tr>
              <a:tr h="530352">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Testing &amp; Documentation</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Apr 2026</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Final testing, report, and demo</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extLst>
                  <a:ext uri="{0D108BD9-81ED-4DB2-BD59-A6C34878D82A}">
                    <a16:rowId xmlns:a16="http://schemas.microsoft.com/office/drawing/2014/main" val="10005"/>
                  </a:ext>
                </a:extLst>
              </a:tr>
            </a:tbl>
          </a:graphicData>
        </a:graphic>
      </p:graphicFrame>
      <p:sp>
        <p:nvSpPr>
          <p:cNvPr id="4" name="Text 0"/>
          <p:cNvSpPr/>
          <p:nvPr/>
        </p:nvSpPr>
        <p:spPr>
          <a:xfrm>
            <a:off x="685800" y="2130552"/>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77D8F2"/>
                </a:solidFill>
                <a:latin typeface="AlibabaPuHuiTi-Alibaba-PuHuiTi" pitchFamily="34" charset="0"/>
                <a:ea typeface="AlibabaPuHuiTi-Alibaba-PuHuiTi" pitchFamily="34" charset="-122"/>
                <a:cs typeface="AlibabaPuHuiTi-Alibaba-PuHuiTi" pitchFamily="34" charset="-120"/>
              </a:rPr>
              <a:t>7. Milestones &amp; Deliverables</a:t>
            </a:r>
            <a:endParaRPr lang="en-US" sz="384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sp>
        <p:nvSpPr>
          <p:cNvPr id="4" name="Text 0"/>
          <p:cNvSpPr/>
          <p:nvPr/>
        </p:nvSpPr>
        <p:spPr>
          <a:xfrm>
            <a:off x="5660136" y="3108960"/>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77D8F2"/>
                </a:solidFill>
                <a:latin typeface="AlibabaPuHuiTi-Alibaba-PuHuiTi" pitchFamily="34" charset="0"/>
                <a:ea typeface="AlibabaPuHuiTi-Alibaba-PuHuiTi" pitchFamily="34" charset="-122"/>
                <a:cs typeface="AlibabaPuHuiTi-Alibaba-PuHuiTi" pitchFamily="34" charset="-120"/>
              </a:rPr>
              <a:t>8. External Supervisor</a:t>
            </a:r>
            <a:endParaRPr lang="en-US" sz="3840" dirty="0"/>
          </a:p>
        </p:txBody>
      </p:sp>
      <p:sp>
        <p:nvSpPr>
          <p:cNvPr id="5" name="Text 1"/>
          <p:cNvSpPr/>
          <p:nvPr/>
        </p:nvSpPr>
        <p:spPr>
          <a:xfrm>
            <a:off x="5660136" y="3941064"/>
            <a:ext cx="8293608" cy="1583436"/>
          </a:xfrm>
          <a:prstGeom prst="rect">
            <a:avLst/>
          </a:prstGeom>
          <a:noFill/>
          <a:ln/>
        </p:spPr>
        <p:txBody>
          <a:bodyPr wrap="square" lIns="0" tIns="0" rIns="0" bIns="0" rtlCol="0" anchor="ctr"/>
          <a:lstStyle/>
          <a:p>
            <a:pPr marL="0" indent="0" algn="l">
              <a:lnSpc>
                <a:spcPts val="1920"/>
              </a:lnSpc>
              <a:buNone/>
            </a:pPr>
            <a:r>
              <a:rPr lang="en-US" sz="2000" b="1" dirty="0">
                <a:solidFill>
                  <a:srgbClr val="DBDBDB"/>
                </a:solidFill>
                <a:latin typeface="思源黑体-思源黑体-Medium" pitchFamily="34" charset="0"/>
                <a:ea typeface="思源黑体-思源黑体-Medium" pitchFamily="34" charset="-122"/>
                <a:cs typeface="思源黑体-思源黑体-Medium" pitchFamily="34" charset="-120"/>
              </a:rPr>
              <a:t>External Supervisor:</a:t>
            </a: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 </a:t>
            </a:r>
            <a:r>
              <a:rPr lang="en-US" sz="2000" dirty="0" err="1">
                <a:solidFill>
                  <a:srgbClr val="DBDBDB"/>
                </a:solidFill>
                <a:latin typeface="思源黑体-思源黑体-Medium" pitchFamily="34" charset="0"/>
                <a:ea typeface="思源黑体-思源黑体-Medium" pitchFamily="34" charset="-122"/>
                <a:cs typeface="思源黑体-思源黑体-Medium" pitchFamily="34" charset="-120"/>
              </a:rPr>
              <a:t>Mohid</a:t>
            </a:r>
            <a:r>
              <a:rPr lang="en-US" sz="2000" dirty="0">
                <a:solidFill>
                  <a:srgbClr val="DBDBDB"/>
                </a:solidFill>
                <a:latin typeface="思源黑体-思源黑体-Medium" pitchFamily="34" charset="0"/>
                <a:ea typeface="思源黑体-思源黑体-Medium" pitchFamily="34" charset="-122"/>
                <a:cs typeface="思源黑体-思源黑体-Medium" pitchFamily="34" charset="-120"/>
              </a:rPr>
              <a:t> Usman</a:t>
            </a:r>
            <a:endParaRPr lang="en-US" sz="2000" dirty="0"/>
          </a:p>
          <a:p>
            <a:pPr marL="0" indent="0" algn="just">
              <a:lnSpc>
                <a:spcPts val="2020"/>
              </a:lnSpc>
              <a:spcBef>
                <a:spcPts val="600"/>
              </a:spcBef>
              <a:spcAft>
                <a:spcPts val="600"/>
              </a:spcAft>
              <a:buNone/>
            </a:pPr>
            <a:r>
              <a:rPr lang="en-US" b="1" dirty="0">
                <a:solidFill>
                  <a:srgbClr val="DBDBDB"/>
                </a:solidFill>
                <a:latin typeface="思源黑体-思源黑体-Medium" pitchFamily="34" charset="0"/>
                <a:ea typeface="思源黑体-思源黑体-Medium" pitchFamily="34" charset="-122"/>
                <a:cs typeface="思源黑体-思源黑体-Medium" pitchFamily="34" charset="-120"/>
              </a:rPr>
              <a:t>Role: </a:t>
            </a:r>
            <a:r>
              <a:rPr lang="en-US" dirty="0">
                <a:solidFill>
                  <a:srgbClr val="DBDBDB"/>
                </a:solidFill>
                <a:latin typeface="思源黑体-思源黑体-Medium" pitchFamily="34" charset="0"/>
                <a:ea typeface="思源黑体-思源黑体-Medium" pitchFamily="34" charset="-122"/>
                <a:cs typeface="思源黑体-思源黑体-Medium" pitchFamily="34" charset="-120"/>
              </a:rPr>
              <a:t>Industry professional providing guidance on AI integration, app architecture, and deployment best practices. Their expertise ensures real-world relevance, technical accuracy, and industry alignment for the project.</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709928"/>
            <a:ext cx="6528816" cy="1197864"/>
          </a:xfrm>
          <a:prstGeom prst="rect">
            <a:avLst/>
          </a:prstGeom>
        </p:spPr>
      </p:pic>
      <p:pic>
        <p:nvPicPr>
          <p:cNvPr id="5" name="Image 3" descr="preencoded.png"/>
          <p:cNvPicPr>
            <a:picLocks noChangeAspect="1"/>
          </p:cNvPicPr>
          <p:nvPr/>
        </p:nvPicPr>
        <p:blipFill>
          <a:blip r:embed="rId5"/>
          <a:stretch>
            <a:fillRect/>
          </a:stretch>
        </p:blipFill>
        <p:spPr>
          <a:xfrm>
            <a:off x="704088" y="3090672"/>
            <a:ext cx="6528816" cy="1197864"/>
          </a:xfrm>
          <a:prstGeom prst="rect">
            <a:avLst/>
          </a:prstGeom>
        </p:spPr>
      </p:pic>
      <p:pic>
        <p:nvPicPr>
          <p:cNvPr id="6" name="Image 4" descr="preencoded.png"/>
          <p:cNvPicPr>
            <a:picLocks noChangeAspect="1"/>
          </p:cNvPicPr>
          <p:nvPr/>
        </p:nvPicPr>
        <p:blipFill>
          <a:blip r:embed="rId5"/>
          <a:stretch>
            <a:fillRect/>
          </a:stretch>
        </p:blipFill>
        <p:spPr>
          <a:xfrm>
            <a:off x="704088" y="4480560"/>
            <a:ext cx="6528816" cy="1197864"/>
          </a:xfrm>
          <a:prstGeom prst="rect">
            <a:avLst/>
          </a:prstGeom>
        </p:spPr>
      </p:pic>
      <p:pic>
        <p:nvPicPr>
          <p:cNvPr id="7" name="Image 5" descr="preencoded.png"/>
          <p:cNvPicPr>
            <a:picLocks noChangeAspect="1"/>
          </p:cNvPicPr>
          <p:nvPr/>
        </p:nvPicPr>
        <p:blipFill>
          <a:blip r:embed="rId5"/>
          <a:stretch>
            <a:fillRect/>
          </a:stretch>
        </p:blipFill>
        <p:spPr>
          <a:xfrm>
            <a:off x="704088" y="5861304"/>
            <a:ext cx="6528816" cy="1197864"/>
          </a:xfrm>
          <a:prstGeom prst="rect">
            <a:avLst/>
          </a:prstGeom>
        </p:spPr>
      </p:pic>
      <p:pic>
        <p:nvPicPr>
          <p:cNvPr id="8" name="Image 6" descr="preencoded.png"/>
          <p:cNvPicPr>
            <a:picLocks noChangeAspect="1"/>
          </p:cNvPicPr>
          <p:nvPr/>
        </p:nvPicPr>
        <p:blipFill>
          <a:blip r:embed="rId5"/>
          <a:stretch>
            <a:fillRect/>
          </a:stretch>
        </p:blipFill>
        <p:spPr>
          <a:xfrm>
            <a:off x="7415784" y="1709928"/>
            <a:ext cx="6528816" cy="1197864"/>
          </a:xfrm>
          <a:prstGeom prst="rect">
            <a:avLst/>
          </a:prstGeom>
        </p:spPr>
      </p:pic>
      <p:pic>
        <p:nvPicPr>
          <p:cNvPr id="9" name="Image 7" descr="preencoded.png"/>
          <p:cNvPicPr>
            <a:picLocks noChangeAspect="1"/>
          </p:cNvPicPr>
          <p:nvPr/>
        </p:nvPicPr>
        <p:blipFill>
          <a:blip r:embed="rId5"/>
          <a:stretch>
            <a:fillRect/>
          </a:stretch>
        </p:blipFill>
        <p:spPr>
          <a:xfrm>
            <a:off x="7415784" y="3090672"/>
            <a:ext cx="6528816" cy="1197864"/>
          </a:xfrm>
          <a:prstGeom prst="rect">
            <a:avLst/>
          </a:prstGeom>
        </p:spPr>
      </p:pic>
      <p:pic>
        <p:nvPicPr>
          <p:cNvPr id="10" name="Image 8" descr="preencoded.png"/>
          <p:cNvPicPr>
            <a:picLocks noChangeAspect="1"/>
          </p:cNvPicPr>
          <p:nvPr/>
        </p:nvPicPr>
        <p:blipFill>
          <a:blip r:embed="rId5"/>
          <a:stretch>
            <a:fillRect/>
          </a:stretch>
        </p:blipFill>
        <p:spPr>
          <a:xfrm>
            <a:off x="7415784" y="4480560"/>
            <a:ext cx="6528816" cy="1197864"/>
          </a:xfrm>
          <a:prstGeom prst="rect">
            <a:avLst/>
          </a:prstGeom>
        </p:spPr>
      </p:pic>
      <p:pic>
        <p:nvPicPr>
          <p:cNvPr id="11" name="Image 9" descr="preencoded.png"/>
          <p:cNvPicPr>
            <a:picLocks noChangeAspect="1"/>
          </p:cNvPicPr>
          <p:nvPr/>
        </p:nvPicPr>
        <p:blipFill>
          <a:blip r:embed="rId5"/>
          <a:stretch>
            <a:fillRect/>
          </a:stretch>
        </p:blipFill>
        <p:spPr>
          <a:xfrm>
            <a:off x="7415784" y="5861304"/>
            <a:ext cx="6528816" cy="1197864"/>
          </a:xfrm>
          <a:prstGeom prst="rect">
            <a:avLst/>
          </a:prstGeom>
        </p:spPr>
      </p:pic>
      <p:pic>
        <p:nvPicPr>
          <p:cNvPr id="12" name="Image 10" descr="preencoded.png"/>
          <p:cNvPicPr>
            <a:picLocks noChangeAspect="1"/>
          </p:cNvPicPr>
          <p:nvPr/>
        </p:nvPicPr>
        <p:blipFill>
          <a:blip r:embed="rId6"/>
          <a:stretch>
            <a:fillRect/>
          </a:stretch>
        </p:blipFill>
        <p:spPr>
          <a:xfrm>
            <a:off x="685800" y="1984248"/>
            <a:ext cx="6556248" cy="932688"/>
          </a:xfrm>
          <a:prstGeom prst="rect">
            <a:avLst/>
          </a:prstGeom>
        </p:spPr>
      </p:pic>
      <p:pic>
        <p:nvPicPr>
          <p:cNvPr id="13" name="Image 11" descr="preencoded.png"/>
          <p:cNvPicPr>
            <a:picLocks noChangeAspect="1"/>
          </p:cNvPicPr>
          <p:nvPr/>
        </p:nvPicPr>
        <p:blipFill>
          <a:blip r:embed="rId6"/>
          <a:stretch>
            <a:fillRect/>
          </a:stretch>
        </p:blipFill>
        <p:spPr>
          <a:xfrm>
            <a:off x="685800" y="3364992"/>
            <a:ext cx="6556248" cy="932688"/>
          </a:xfrm>
          <a:prstGeom prst="rect">
            <a:avLst/>
          </a:prstGeom>
        </p:spPr>
      </p:pic>
      <p:pic>
        <p:nvPicPr>
          <p:cNvPr id="14" name="Image 12" descr="preencoded.png"/>
          <p:cNvPicPr>
            <a:picLocks noChangeAspect="1"/>
          </p:cNvPicPr>
          <p:nvPr/>
        </p:nvPicPr>
        <p:blipFill>
          <a:blip r:embed="rId6"/>
          <a:stretch>
            <a:fillRect/>
          </a:stretch>
        </p:blipFill>
        <p:spPr>
          <a:xfrm>
            <a:off x="685800" y="4754880"/>
            <a:ext cx="6556248" cy="932688"/>
          </a:xfrm>
          <a:prstGeom prst="rect">
            <a:avLst/>
          </a:prstGeom>
        </p:spPr>
      </p:pic>
      <p:pic>
        <p:nvPicPr>
          <p:cNvPr id="15" name="Image 13" descr="preencoded.png"/>
          <p:cNvPicPr>
            <a:picLocks noChangeAspect="1"/>
          </p:cNvPicPr>
          <p:nvPr/>
        </p:nvPicPr>
        <p:blipFill>
          <a:blip r:embed="rId6"/>
          <a:stretch>
            <a:fillRect/>
          </a:stretch>
        </p:blipFill>
        <p:spPr>
          <a:xfrm>
            <a:off x="685800" y="6135624"/>
            <a:ext cx="6556248" cy="932688"/>
          </a:xfrm>
          <a:prstGeom prst="rect">
            <a:avLst/>
          </a:prstGeom>
        </p:spPr>
      </p:pic>
      <p:pic>
        <p:nvPicPr>
          <p:cNvPr id="16" name="Image 14" descr="preencoded.png"/>
          <p:cNvPicPr>
            <a:picLocks noChangeAspect="1"/>
          </p:cNvPicPr>
          <p:nvPr/>
        </p:nvPicPr>
        <p:blipFill>
          <a:blip r:embed="rId7"/>
          <a:stretch>
            <a:fillRect/>
          </a:stretch>
        </p:blipFill>
        <p:spPr>
          <a:xfrm>
            <a:off x="7406640" y="1984248"/>
            <a:ext cx="6556248" cy="932688"/>
          </a:xfrm>
          <a:prstGeom prst="rect">
            <a:avLst/>
          </a:prstGeom>
        </p:spPr>
      </p:pic>
      <p:pic>
        <p:nvPicPr>
          <p:cNvPr id="17" name="Image 15" descr="preencoded.png"/>
          <p:cNvPicPr>
            <a:picLocks noChangeAspect="1"/>
          </p:cNvPicPr>
          <p:nvPr/>
        </p:nvPicPr>
        <p:blipFill>
          <a:blip r:embed="rId7"/>
          <a:stretch>
            <a:fillRect/>
          </a:stretch>
        </p:blipFill>
        <p:spPr>
          <a:xfrm>
            <a:off x="7406640" y="3364992"/>
            <a:ext cx="6556248" cy="932688"/>
          </a:xfrm>
          <a:prstGeom prst="rect">
            <a:avLst/>
          </a:prstGeom>
        </p:spPr>
      </p:pic>
      <p:pic>
        <p:nvPicPr>
          <p:cNvPr id="18" name="Image 16" descr="preencoded.png"/>
          <p:cNvPicPr>
            <a:picLocks noChangeAspect="1"/>
          </p:cNvPicPr>
          <p:nvPr/>
        </p:nvPicPr>
        <p:blipFill>
          <a:blip r:embed="rId7"/>
          <a:stretch>
            <a:fillRect/>
          </a:stretch>
        </p:blipFill>
        <p:spPr>
          <a:xfrm>
            <a:off x="7406640" y="4754880"/>
            <a:ext cx="6556248" cy="932688"/>
          </a:xfrm>
          <a:prstGeom prst="rect">
            <a:avLst/>
          </a:prstGeom>
        </p:spPr>
      </p:pic>
      <p:pic>
        <p:nvPicPr>
          <p:cNvPr id="19" name="Image 17" descr="preencoded.png"/>
          <p:cNvPicPr>
            <a:picLocks noChangeAspect="1"/>
          </p:cNvPicPr>
          <p:nvPr/>
        </p:nvPicPr>
        <p:blipFill>
          <a:blip r:embed="rId7"/>
          <a:stretch>
            <a:fillRect/>
          </a:stretch>
        </p:blipFill>
        <p:spPr>
          <a:xfrm>
            <a:off x="7406640" y="6135624"/>
            <a:ext cx="6556248" cy="932688"/>
          </a:xfrm>
          <a:prstGeom prst="rect">
            <a:avLst/>
          </a:prstGeom>
        </p:spPr>
      </p:pic>
      <p:pic>
        <p:nvPicPr>
          <p:cNvPr id="20" name="Image 18" descr="preencoded.png"/>
          <p:cNvPicPr>
            <a:picLocks noChangeAspect="1"/>
          </p:cNvPicPr>
          <p:nvPr/>
        </p:nvPicPr>
        <p:blipFill>
          <a:blip r:embed="rId8"/>
          <a:stretch>
            <a:fillRect/>
          </a:stretch>
        </p:blipFill>
        <p:spPr>
          <a:xfrm>
            <a:off x="685800" y="1901952"/>
            <a:ext cx="6556248" cy="118872"/>
          </a:xfrm>
          <a:prstGeom prst="rect">
            <a:avLst/>
          </a:prstGeom>
        </p:spPr>
      </p:pic>
      <p:pic>
        <p:nvPicPr>
          <p:cNvPr id="21" name="Image 19" descr="preencoded.png"/>
          <p:cNvPicPr>
            <a:picLocks noChangeAspect="1"/>
          </p:cNvPicPr>
          <p:nvPr/>
        </p:nvPicPr>
        <p:blipFill>
          <a:blip r:embed="rId8"/>
          <a:stretch>
            <a:fillRect/>
          </a:stretch>
        </p:blipFill>
        <p:spPr>
          <a:xfrm>
            <a:off x="685800" y="3282696"/>
            <a:ext cx="6556248" cy="118872"/>
          </a:xfrm>
          <a:prstGeom prst="rect">
            <a:avLst/>
          </a:prstGeom>
        </p:spPr>
      </p:pic>
      <p:pic>
        <p:nvPicPr>
          <p:cNvPr id="22" name="Image 20" descr="preencoded.png"/>
          <p:cNvPicPr>
            <a:picLocks noChangeAspect="1"/>
          </p:cNvPicPr>
          <p:nvPr/>
        </p:nvPicPr>
        <p:blipFill>
          <a:blip r:embed="rId8"/>
          <a:stretch>
            <a:fillRect/>
          </a:stretch>
        </p:blipFill>
        <p:spPr>
          <a:xfrm>
            <a:off x="685800" y="4672584"/>
            <a:ext cx="6556248" cy="118872"/>
          </a:xfrm>
          <a:prstGeom prst="rect">
            <a:avLst/>
          </a:prstGeom>
        </p:spPr>
      </p:pic>
      <p:pic>
        <p:nvPicPr>
          <p:cNvPr id="23" name="Image 21" descr="preencoded.png"/>
          <p:cNvPicPr>
            <a:picLocks noChangeAspect="1"/>
          </p:cNvPicPr>
          <p:nvPr/>
        </p:nvPicPr>
        <p:blipFill>
          <a:blip r:embed="rId8"/>
          <a:stretch>
            <a:fillRect/>
          </a:stretch>
        </p:blipFill>
        <p:spPr>
          <a:xfrm>
            <a:off x="685800" y="6053328"/>
            <a:ext cx="6556248" cy="118872"/>
          </a:xfrm>
          <a:prstGeom prst="rect">
            <a:avLst/>
          </a:prstGeom>
        </p:spPr>
      </p:pic>
      <p:pic>
        <p:nvPicPr>
          <p:cNvPr id="24" name="Image 22" descr="preencoded.png"/>
          <p:cNvPicPr>
            <a:picLocks noChangeAspect="1"/>
          </p:cNvPicPr>
          <p:nvPr/>
        </p:nvPicPr>
        <p:blipFill>
          <a:blip r:embed="rId8"/>
          <a:stretch>
            <a:fillRect/>
          </a:stretch>
        </p:blipFill>
        <p:spPr>
          <a:xfrm>
            <a:off x="7406640" y="1901952"/>
            <a:ext cx="6556248" cy="118872"/>
          </a:xfrm>
          <a:prstGeom prst="rect">
            <a:avLst/>
          </a:prstGeom>
        </p:spPr>
      </p:pic>
      <p:pic>
        <p:nvPicPr>
          <p:cNvPr id="25" name="Image 23" descr="preencoded.png"/>
          <p:cNvPicPr>
            <a:picLocks noChangeAspect="1"/>
          </p:cNvPicPr>
          <p:nvPr/>
        </p:nvPicPr>
        <p:blipFill>
          <a:blip r:embed="rId8"/>
          <a:stretch>
            <a:fillRect/>
          </a:stretch>
        </p:blipFill>
        <p:spPr>
          <a:xfrm>
            <a:off x="7406640" y="3282696"/>
            <a:ext cx="6556248" cy="118872"/>
          </a:xfrm>
          <a:prstGeom prst="rect">
            <a:avLst/>
          </a:prstGeom>
        </p:spPr>
      </p:pic>
      <p:pic>
        <p:nvPicPr>
          <p:cNvPr id="26" name="Image 24" descr="preencoded.png"/>
          <p:cNvPicPr>
            <a:picLocks noChangeAspect="1"/>
          </p:cNvPicPr>
          <p:nvPr/>
        </p:nvPicPr>
        <p:blipFill>
          <a:blip r:embed="rId8"/>
          <a:stretch>
            <a:fillRect/>
          </a:stretch>
        </p:blipFill>
        <p:spPr>
          <a:xfrm>
            <a:off x="7406640" y="4672584"/>
            <a:ext cx="6556248" cy="118872"/>
          </a:xfrm>
          <a:prstGeom prst="rect">
            <a:avLst/>
          </a:prstGeom>
        </p:spPr>
      </p:pic>
      <p:pic>
        <p:nvPicPr>
          <p:cNvPr id="27" name="Image 25" descr="preencoded.png"/>
          <p:cNvPicPr>
            <a:picLocks noChangeAspect="1"/>
          </p:cNvPicPr>
          <p:nvPr/>
        </p:nvPicPr>
        <p:blipFill>
          <a:blip r:embed="rId8"/>
          <a:stretch>
            <a:fillRect/>
          </a:stretch>
        </p:blipFill>
        <p:spPr>
          <a:xfrm>
            <a:off x="7406640" y="6053328"/>
            <a:ext cx="6556248" cy="118872"/>
          </a:xfrm>
          <a:prstGeom prst="rect">
            <a:avLst/>
          </a:prstGeom>
        </p:spPr>
      </p:pic>
      <p:pic>
        <p:nvPicPr>
          <p:cNvPr id="28" name="Image 26" descr="preencoded.png"/>
          <p:cNvPicPr>
            <a:picLocks noChangeAspect="1"/>
          </p:cNvPicPr>
          <p:nvPr/>
        </p:nvPicPr>
        <p:blipFill>
          <a:blip r:embed="rId9"/>
          <a:stretch>
            <a:fillRect/>
          </a:stretch>
        </p:blipFill>
        <p:spPr>
          <a:xfrm>
            <a:off x="3712464" y="1709928"/>
            <a:ext cx="502920" cy="502920"/>
          </a:xfrm>
          <a:prstGeom prst="rect">
            <a:avLst/>
          </a:prstGeom>
        </p:spPr>
      </p:pic>
      <p:pic>
        <p:nvPicPr>
          <p:cNvPr id="29" name="Image 27" descr="preencoded.png"/>
          <p:cNvPicPr>
            <a:picLocks noChangeAspect="1"/>
          </p:cNvPicPr>
          <p:nvPr/>
        </p:nvPicPr>
        <p:blipFill>
          <a:blip r:embed="rId9"/>
          <a:stretch>
            <a:fillRect/>
          </a:stretch>
        </p:blipFill>
        <p:spPr>
          <a:xfrm>
            <a:off x="3712464" y="3090672"/>
            <a:ext cx="502920" cy="502920"/>
          </a:xfrm>
          <a:prstGeom prst="rect">
            <a:avLst/>
          </a:prstGeom>
        </p:spPr>
      </p:pic>
      <p:pic>
        <p:nvPicPr>
          <p:cNvPr id="30" name="Image 28" descr="preencoded.png"/>
          <p:cNvPicPr>
            <a:picLocks noChangeAspect="1"/>
          </p:cNvPicPr>
          <p:nvPr/>
        </p:nvPicPr>
        <p:blipFill>
          <a:blip r:embed="rId9"/>
          <a:stretch>
            <a:fillRect/>
          </a:stretch>
        </p:blipFill>
        <p:spPr>
          <a:xfrm>
            <a:off x="3712464" y="4480560"/>
            <a:ext cx="502920" cy="502920"/>
          </a:xfrm>
          <a:prstGeom prst="rect">
            <a:avLst/>
          </a:prstGeom>
        </p:spPr>
      </p:pic>
      <p:pic>
        <p:nvPicPr>
          <p:cNvPr id="31" name="Image 29" descr="preencoded.png"/>
          <p:cNvPicPr>
            <a:picLocks noChangeAspect="1"/>
          </p:cNvPicPr>
          <p:nvPr/>
        </p:nvPicPr>
        <p:blipFill>
          <a:blip r:embed="rId9"/>
          <a:stretch>
            <a:fillRect/>
          </a:stretch>
        </p:blipFill>
        <p:spPr>
          <a:xfrm>
            <a:off x="3712464" y="5861304"/>
            <a:ext cx="502920" cy="502920"/>
          </a:xfrm>
          <a:prstGeom prst="rect">
            <a:avLst/>
          </a:prstGeom>
        </p:spPr>
      </p:pic>
      <p:pic>
        <p:nvPicPr>
          <p:cNvPr id="32" name="Image 30" descr="preencoded.png"/>
          <p:cNvPicPr>
            <a:picLocks noChangeAspect="1"/>
          </p:cNvPicPr>
          <p:nvPr/>
        </p:nvPicPr>
        <p:blipFill>
          <a:blip r:embed="rId9"/>
          <a:stretch>
            <a:fillRect/>
          </a:stretch>
        </p:blipFill>
        <p:spPr>
          <a:xfrm>
            <a:off x="10433304" y="1709928"/>
            <a:ext cx="502920" cy="502920"/>
          </a:xfrm>
          <a:prstGeom prst="rect">
            <a:avLst/>
          </a:prstGeom>
        </p:spPr>
      </p:pic>
      <p:pic>
        <p:nvPicPr>
          <p:cNvPr id="33" name="Image 31" descr="preencoded.png"/>
          <p:cNvPicPr>
            <a:picLocks noChangeAspect="1"/>
          </p:cNvPicPr>
          <p:nvPr/>
        </p:nvPicPr>
        <p:blipFill>
          <a:blip r:embed="rId9"/>
          <a:stretch>
            <a:fillRect/>
          </a:stretch>
        </p:blipFill>
        <p:spPr>
          <a:xfrm>
            <a:off x="10433304" y="3090672"/>
            <a:ext cx="502920" cy="502920"/>
          </a:xfrm>
          <a:prstGeom prst="rect">
            <a:avLst/>
          </a:prstGeom>
        </p:spPr>
      </p:pic>
      <p:pic>
        <p:nvPicPr>
          <p:cNvPr id="34" name="Image 32" descr="preencoded.png"/>
          <p:cNvPicPr>
            <a:picLocks noChangeAspect="1"/>
          </p:cNvPicPr>
          <p:nvPr/>
        </p:nvPicPr>
        <p:blipFill>
          <a:blip r:embed="rId9"/>
          <a:stretch>
            <a:fillRect/>
          </a:stretch>
        </p:blipFill>
        <p:spPr>
          <a:xfrm>
            <a:off x="10433304" y="4480560"/>
            <a:ext cx="502920" cy="502920"/>
          </a:xfrm>
          <a:prstGeom prst="rect">
            <a:avLst/>
          </a:prstGeom>
        </p:spPr>
      </p:pic>
      <p:pic>
        <p:nvPicPr>
          <p:cNvPr id="35" name="Image 33" descr="preencoded.png"/>
          <p:cNvPicPr>
            <a:picLocks noChangeAspect="1"/>
          </p:cNvPicPr>
          <p:nvPr/>
        </p:nvPicPr>
        <p:blipFill>
          <a:blip r:embed="rId9"/>
          <a:stretch>
            <a:fillRect/>
          </a:stretch>
        </p:blipFill>
        <p:spPr>
          <a:xfrm>
            <a:off x="10433304" y="5861304"/>
            <a:ext cx="502920" cy="502920"/>
          </a:xfrm>
          <a:prstGeom prst="rect">
            <a:avLst/>
          </a:prstGeom>
        </p:spPr>
      </p:pic>
      <p:sp>
        <p:nvSpPr>
          <p:cNvPr id="36" name="Text 0"/>
          <p:cNvSpPr/>
          <p:nvPr/>
        </p:nvSpPr>
        <p:spPr>
          <a:xfrm>
            <a:off x="685800" y="987552"/>
            <a:ext cx="13267944" cy="521208"/>
          </a:xfrm>
          <a:prstGeom prst="rect">
            <a:avLst/>
          </a:prstGeom>
          <a:noFill/>
          <a:ln/>
        </p:spPr>
        <p:txBody>
          <a:bodyPr wrap="none" lIns="0" tIns="0" rIns="0" bIns="0" rtlCol="0" anchor="ctr"/>
          <a:lstStyle/>
          <a:p>
            <a:pPr marL="0" indent="0" algn="l">
              <a:lnSpc>
                <a:spcPts val="4080"/>
              </a:lnSpc>
              <a:buNone/>
            </a:pPr>
            <a:r>
              <a:rPr lang="en-US" sz="3260" dirty="0">
                <a:solidFill>
                  <a:srgbClr val="77D8F2"/>
                </a:solidFill>
                <a:latin typeface="AlibabaPuHuiTi-Alibaba-PuHuiTi" pitchFamily="34" charset="0"/>
                <a:ea typeface="AlibabaPuHuiTi-Alibaba-PuHuiTi" pitchFamily="34" charset="-122"/>
                <a:cs typeface="AlibabaPuHuiTi-Alibaba-PuHuiTi" pitchFamily="34" charset="-120"/>
              </a:rPr>
              <a:t>9. References</a:t>
            </a:r>
            <a:endParaRPr lang="en-US" sz="3260" dirty="0"/>
          </a:p>
        </p:txBody>
      </p:sp>
      <p:sp>
        <p:nvSpPr>
          <p:cNvPr id="37" name="Text 1"/>
          <p:cNvSpPr/>
          <p:nvPr/>
        </p:nvSpPr>
        <p:spPr>
          <a:xfrm>
            <a:off x="886968" y="2340864"/>
            <a:ext cx="6163056" cy="210312"/>
          </a:xfrm>
          <a:prstGeom prst="rect">
            <a:avLst/>
          </a:prstGeom>
          <a:noFill/>
          <a:ln/>
        </p:spPr>
        <p:txBody>
          <a:bodyPr wrap="none" lIns="0" tIns="0" rIns="0" bIns="0" rtlCol="0" anchor="ctr"/>
          <a:lstStyle/>
          <a:p>
            <a:pPr marL="0" indent="0" algn="l">
              <a:lnSpc>
                <a:spcPts val="1630"/>
              </a:lnSpc>
              <a:buNone/>
            </a:pPr>
            <a:r>
              <a:rPr lang="en-US" sz="1300" dirty="0">
                <a:solidFill>
                  <a:srgbClr val="DBDBDB"/>
                </a:solidFill>
                <a:latin typeface="思源黑体-思源黑体-Medium" pitchFamily="34" charset="0"/>
                <a:ea typeface="思源黑体-思源黑体-Medium" pitchFamily="34" charset="-122"/>
                <a:cs typeface="思源黑体-思源黑体-Medium" pitchFamily="34" charset="-120"/>
              </a:rPr>
              <a:t>World Health Organization (2023) – WHO Mental Health Report</a:t>
            </a:r>
            <a:endParaRPr lang="en-US" sz="1300" dirty="0"/>
          </a:p>
        </p:txBody>
      </p:sp>
      <p:sp>
        <p:nvSpPr>
          <p:cNvPr id="38" name="Text 2"/>
          <p:cNvSpPr/>
          <p:nvPr/>
        </p:nvSpPr>
        <p:spPr>
          <a:xfrm>
            <a:off x="886968" y="3730752"/>
            <a:ext cx="6163056" cy="210312"/>
          </a:xfrm>
          <a:prstGeom prst="rect">
            <a:avLst/>
          </a:prstGeom>
          <a:noFill/>
          <a:ln/>
        </p:spPr>
        <p:txBody>
          <a:bodyPr wrap="none" lIns="0" tIns="0" rIns="0" bIns="0" rtlCol="0" anchor="ctr"/>
          <a:lstStyle/>
          <a:p>
            <a:pPr marL="0" indent="0" algn="l">
              <a:lnSpc>
                <a:spcPts val="1630"/>
              </a:lnSpc>
              <a:buNone/>
            </a:pPr>
            <a:r>
              <a:rPr lang="en-US" sz="1300" dirty="0">
                <a:solidFill>
                  <a:srgbClr val="DBDBDB"/>
                </a:solidFill>
                <a:latin typeface="思源黑体-思源黑体-Medium" pitchFamily="34" charset="0"/>
                <a:ea typeface="思源黑体-思源黑体-Medium" pitchFamily="34" charset="-122"/>
                <a:cs typeface="思源黑体-思源黑体-Medium" pitchFamily="34" charset="-120"/>
              </a:rPr>
              <a:t>Fitzpatrick, K.K. et al. (2017) – Woebot Cognitive Behavior Therapy Trial</a:t>
            </a:r>
            <a:endParaRPr lang="en-US" sz="1300" dirty="0"/>
          </a:p>
        </p:txBody>
      </p:sp>
      <p:sp>
        <p:nvSpPr>
          <p:cNvPr id="39" name="Text 3"/>
          <p:cNvSpPr/>
          <p:nvPr/>
        </p:nvSpPr>
        <p:spPr>
          <a:xfrm>
            <a:off x="3886200" y="1773936"/>
            <a:ext cx="146304" cy="365760"/>
          </a:xfrm>
          <a:prstGeom prst="rect">
            <a:avLst/>
          </a:prstGeom>
          <a:noFill/>
          <a:ln/>
        </p:spPr>
        <p:txBody>
          <a:bodyPr wrap="none" lIns="0" tIns="0" rIns="0" bIns="0" rtlCol="0" anchor="ctr"/>
          <a:lstStyle/>
          <a:p>
            <a:pPr marL="0" indent="0" algn="l">
              <a:lnSpc>
                <a:spcPts val="2350"/>
              </a:lnSpc>
              <a:buNone/>
            </a:pPr>
            <a:r>
              <a:rPr lang="en-US" sz="1950" dirty="0">
                <a:solidFill>
                  <a:srgbClr val="050505"/>
                </a:solidFill>
                <a:latin typeface="思源黑体-思源黑体-Medium" pitchFamily="34" charset="0"/>
                <a:ea typeface="思源黑体-思源黑体-Medium" pitchFamily="34" charset="-122"/>
                <a:cs typeface="思源黑体-思源黑体-Medium" pitchFamily="34" charset="-120"/>
              </a:rPr>
              <a:t>1</a:t>
            </a:r>
            <a:endParaRPr lang="en-US" sz="1950" dirty="0"/>
          </a:p>
        </p:txBody>
      </p:sp>
      <p:sp>
        <p:nvSpPr>
          <p:cNvPr id="40" name="Text 4"/>
          <p:cNvSpPr/>
          <p:nvPr/>
        </p:nvSpPr>
        <p:spPr>
          <a:xfrm>
            <a:off x="3886200" y="3163824"/>
            <a:ext cx="146304" cy="365760"/>
          </a:xfrm>
          <a:prstGeom prst="rect">
            <a:avLst/>
          </a:prstGeom>
          <a:noFill/>
          <a:ln/>
        </p:spPr>
        <p:txBody>
          <a:bodyPr wrap="none" lIns="0" tIns="0" rIns="0" bIns="0" rtlCol="0" anchor="ctr"/>
          <a:lstStyle/>
          <a:p>
            <a:pPr marL="0" indent="0" algn="l">
              <a:lnSpc>
                <a:spcPts val="2350"/>
              </a:lnSpc>
              <a:buNone/>
            </a:pPr>
            <a:r>
              <a:rPr lang="en-US" sz="1950" dirty="0">
                <a:solidFill>
                  <a:srgbClr val="050505"/>
                </a:solidFill>
                <a:latin typeface="思源黑体-思源黑体-Medium" pitchFamily="34" charset="0"/>
                <a:ea typeface="思源黑体-思源黑体-Medium" pitchFamily="34" charset="-122"/>
                <a:cs typeface="思源黑体-思源黑体-Medium" pitchFamily="34" charset="-120"/>
              </a:rPr>
              <a:t>3</a:t>
            </a:r>
            <a:endParaRPr lang="en-US" sz="1950" dirty="0"/>
          </a:p>
        </p:txBody>
      </p:sp>
      <p:sp>
        <p:nvSpPr>
          <p:cNvPr id="41" name="Text 5"/>
          <p:cNvSpPr/>
          <p:nvPr/>
        </p:nvSpPr>
        <p:spPr>
          <a:xfrm>
            <a:off x="886968" y="5111496"/>
            <a:ext cx="6163056" cy="210312"/>
          </a:xfrm>
          <a:prstGeom prst="rect">
            <a:avLst/>
          </a:prstGeom>
          <a:noFill/>
          <a:ln/>
        </p:spPr>
        <p:txBody>
          <a:bodyPr wrap="none" lIns="0" tIns="0" rIns="0" bIns="0" rtlCol="0" anchor="ctr"/>
          <a:lstStyle/>
          <a:p>
            <a:pPr marL="0" indent="0" algn="l">
              <a:lnSpc>
                <a:spcPts val="1630"/>
              </a:lnSpc>
              <a:buNone/>
            </a:pPr>
            <a:r>
              <a:rPr lang="en-US" sz="1300" dirty="0">
                <a:solidFill>
                  <a:srgbClr val="DBDBDB"/>
                </a:solidFill>
                <a:latin typeface="思源黑体-思源黑体-Medium" pitchFamily="34" charset="0"/>
                <a:ea typeface="思源黑体-思源黑体-Medium" pitchFamily="34" charset="-122"/>
                <a:cs typeface="思源黑体-思源黑体-Medium" pitchFamily="34" charset="-120"/>
              </a:rPr>
              <a:t>Topooco, N. et al. (2022) – Digital Interventions in College Mental Health</a:t>
            </a:r>
            <a:endParaRPr lang="en-US" sz="1300" dirty="0"/>
          </a:p>
        </p:txBody>
      </p:sp>
      <p:sp>
        <p:nvSpPr>
          <p:cNvPr id="42" name="Text 6"/>
          <p:cNvSpPr/>
          <p:nvPr/>
        </p:nvSpPr>
        <p:spPr>
          <a:xfrm>
            <a:off x="3886200" y="4544568"/>
            <a:ext cx="146304" cy="365760"/>
          </a:xfrm>
          <a:prstGeom prst="rect">
            <a:avLst/>
          </a:prstGeom>
          <a:noFill/>
          <a:ln/>
        </p:spPr>
        <p:txBody>
          <a:bodyPr wrap="none" lIns="0" tIns="0" rIns="0" bIns="0" rtlCol="0" anchor="ctr"/>
          <a:lstStyle/>
          <a:p>
            <a:pPr marL="0" indent="0" algn="l">
              <a:lnSpc>
                <a:spcPts val="2350"/>
              </a:lnSpc>
              <a:buNone/>
            </a:pPr>
            <a:r>
              <a:rPr lang="en-US" sz="1950" dirty="0">
                <a:solidFill>
                  <a:srgbClr val="050505"/>
                </a:solidFill>
                <a:latin typeface="思源黑体-思源黑体-Medium" pitchFamily="34" charset="0"/>
                <a:ea typeface="思源黑体-思源黑体-Medium" pitchFamily="34" charset="-122"/>
                <a:cs typeface="思源黑体-思源黑体-Medium" pitchFamily="34" charset="-120"/>
              </a:rPr>
              <a:t>5</a:t>
            </a:r>
            <a:endParaRPr lang="en-US" sz="1950" dirty="0"/>
          </a:p>
        </p:txBody>
      </p:sp>
      <p:sp>
        <p:nvSpPr>
          <p:cNvPr id="43" name="Text 7"/>
          <p:cNvSpPr/>
          <p:nvPr/>
        </p:nvSpPr>
        <p:spPr>
          <a:xfrm>
            <a:off x="886968" y="6501384"/>
            <a:ext cx="6163056" cy="210312"/>
          </a:xfrm>
          <a:prstGeom prst="rect">
            <a:avLst/>
          </a:prstGeom>
          <a:noFill/>
          <a:ln/>
        </p:spPr>
        <p:txBody>
          <a:bodyPr wrap="none" lIns="0" tIns="0" rIns="0" bIns="0" rtlCol="0" anchor="ctr"/>
          <a:lstStyle/>
          <a:p>
            <a:pPr marL="0" indent="0" algn="l">
              <a:lnSpc>
                <a:spcPts val="1630"/>
              </a:lnSpc>
              <a:buNone/>
            </a:pPr>
            <a:r>
              <a:rPr lang="en-US" sz="1300" dirty="0">
                <a:solidFill>
                  <a:srgbClr val="DBDBDB"/>
                </a:solidFill>
                <a:latin typeface="思源黑体-思源黑体-Medium" pitchFamily="34" charset="0"/>
                <a:ea typeface="思源黑体-思源黑体-Medium" pitchFamily="34" charset="-122"/>
                <a:cs typeface="思源黑体-思源黑体-Medium" pitchFamily="34" charset="-120"/>
              </a:rPr>
              <a:t>Conrad, J.A. (2024) – Digitization &amp; Limitations of Digital Therapy</a:t>
            </a:r>
            <a:endParaRPr lang="en-US" sz="1300" dirty="0"/>
          </a:p>
        </p:txBody>
      </p:sp>
      <p:sp>
        <p:nvSpPr>
          <p:cNvPr id="44" name="Text 8"/>
          <p:cNvSpPr/>
          <p:nvPr/>
        </p:nvSpPr>
        <p:spPr>
          <a:xfrm>
            <a:off x="3886200" y="5934456"/>
            <a:ext cx="146304" cy="365760"/>
          </a:xfrm>
          <a:prstGeom prst="rect">
            <a:avLst/>
          </a:prstGeom>
          <a:noFill/>
          <a:ln/>
        </p:spPr>
        <p:txBody>
          <a:bodyPr wrap="none" lIns="0" tIns="0" rIns="0" bIns="0" rtlCol="0" anchor="ctr"/>
          <a:lstStyle/>
          <a:p>
            <a:pPr marL="0" indent="0" algn="l">
              <a:lnSpc>
                <a:spcPts val="2350"/>
              </a:lnSpc>
              <a:buNone/>
            </a:pPr>
            <a:r>
              <a:rPr lang="en-US" sz="1950" dirty="0">
                <a:solidFill>
                  <a:srgbClr val="050505"/>
                </a:solidFill>
                <a:latin typeface="思源黑体-思源黑体-Medium" pitchFamily="34" charset="0"/>
                <a:ea typeface="思源黑体-思源黑体-Medium" pitchFamily="34" charset="-122"/>
                <a:cs typeface="思源黑体-思源黑体-Medium" pitchFamily="34" charset="-120"/>
              </a:rPr>
              <a:t>7</a:t>
            </a:r>
            <a:endParaRPr lang="en-US" sz="1950" dirty="0"/>
          </a:p>
        </p:txBody>
      </p:sp>
      <p:sp>
        <p:nvSpPr>
          <p:cNvPr id="45" name="Text 9"/>
          <p:cNvSpPr/>
          <p:nvPr/>
        </p:nvSpPr>
        <p:spPr>
          <a:xfrm>
            <a:off x="7598664" y="2340864"/>
            <a:ext cx="6163056" cy="210312"/>
          </a:xfrm>
          <a:prstGeom prst="rect">
            <a:avLst/>
          </a:prstGeom>
          <a:noFill/>
          <a:ln/>
        </p:spPr>
        <p:txBody>
          <a:bodyPr wrap="none" lIns="0" tIns="0" rIns="0" bIns="0" rtlCol="0" anchor="ctr"/>
          <a:lstStyle/>
          <a:p>
            <a:pPr marL="0" indent="0" algn="l">
              <a:lnSpc>
                <a:spcPts val="1630"/>
              </a:lnSpc>
              <a:buNone/>
            </a:pPr>
            <a:r>
              <a:rPr lang="en-US" sz="1300" dirty="0">
                <a:solidFill>
                  <a:srgbClr val="DBDBDB"/>
                </a:solidFill>
                <a:latin typeface="思源黑体-思源黑体-Medium" pitchFamily="34" charset="0"/>
                <a:ea typeface="思源黑体-思源黑体-Medium" pitchFamily="34" charset="-122"/>
                <a:cs typeface="思源黑体-思源黑体-Medium" pitchFamily="34" charset="-120"/>
              </a:rPr>
              <a:t>Javed, A. et al. (2021) – Reducing stigma of mental disorders in LMICs</a:t>
            </a:r>
            <a:endParaRPr lang="en-US" sz="1300" dirty="0"/>
          </a:p>
        </p:txBody>
      </p:sp>
      <p:sp>
        <p:nvSpPr>
          <p:cNvPr id="46" name="Text 10"/>
          <p:cNvSpPr/>
          <p:nvPr/>
        </p:nvSpPr>
        <p:spPr>
          <a:xfrm>
            <a:off x="7598664" y="3730752"/>
            <a:ext cx="6163056" cy="210312"/>
          </a:xfrm>
          <a:prstGeom prst="rect">
            <a:avLst/>
          </a:prstGeom>
          <a:noFill/>
          <a:ln/>
        </p:spPr>
        <p:txBody>
          <a:bodyPr wrap="none" lIns="0" tIns="0" rIns="0" bIns="0" rtlCol="0" anchor="ctr"/>
          <a:lstStyle/>
          <a:p>
            <a:pPr marL="0" indent="0" algn="l">
              <a:lnSpc>
                <a:spcPts val="1630"/>
              </a:lnSpc>
              <a:buNone/>
            </a:pPr>
            <a:r>
              <a:rPr lang="en-US" sz="1300" dirty="0">
                <a:solidFill>
                  <a:srgbClr val="DBDBDB"/>
                </a:solidFill>
                <a:latin typeface="思源黑体-思源黑体-Medium" pitchFamily="34" charset="0"/>
                <a:ea typeface="思源黑体-思源黑体-Medium" pitchFamily="34" charset="-122"/>
                <a:cs typeface="思源黑体-思源黑体-Medium" pitchFamily="34" charset="-120"/>
              </a:rPr>
              <a:t>Inkster, B. et al. (2018) – Wysa Evaluation Study</a:t>
            </a:r>
            <a:endParaRPr lang="en-US" sz="1300" dirty="0"/>
          </a:p>
        </p:txBody>
      </p:sp>
      <p:sp>
        <p:nvSpPr>
          <p:cNvPr id="47" name="Text 11"/>
          <p:cNvSpPr/>
          <p:nvPr/>
        </p:nvSpPr>
        <p:spPr>
          <a:xfrm>
            <a:off x="7598664" y="5111496"/>
            <a:ext cx="6163056" cy="210312"/>
          </a:xfrm>
          <a:prstGeom prst="rect">
            <a:avLst/>
          </a:prstGeom>
          <a:noFill/>
          <a:ln/>
        </p:spPr>
        <p:txBody>
          <a:bodyPr wrap="none" lIns="0" tIns="0" rIns="0" bIns="0" rtlCol="0" anchor="ctr"/>
          <a:lstStyle/>
          <a:p>
            <a:pPr marL="0" indent="0" algn="l">
              <a:lnSpc>
                <a:spcPts val="1630"/>
              </a:lnSpc>
              <a:buNone/>
            </a:pPr>
            <a:r>
              <a:rPr lang="en-US" sz="1300" dirty="0">
                <a:solidFill>
                  <a:srgbClr val="DBDBDB"/>
                </a:solidFill>
                <a:latin typeface="思源黑体-思源黑体-Medium" pitchFamily="34" charset="0"/>
                <a:ea typeface="思源黑体-思源黑体-Medium" pitchFamily="34" charset="-122"/>
                <a:cs typeface="思源黑体-思源黑体-Medium" pitchFamily="34" charset="-120"/>
              </a:rPr>
              <a:t>Chen, K. et al. (2024) – Hybrid Care in Mental Health</a:t>
            </a:r>
            <a:endParaRPr lang="en-US" sz="1300" dirty="0"/>
          </a:p>
        </p:txBody>
      </p:sp>
      <p:sp>
        <p:nvSpPr>
          <p:cNvPr id="48" name="Text 12"/>
          <p:cNvSpPr/>
          <p:nvPr/>
        </p:nvSpPr>
        <p:spPr>
          <a:xfrm>
            <a:off x="7598664" y="6501384"/>
            <a:ext cx="6163056" cy="210312"/>
          </a:xfrm>
          <a:prstGeom prst="rect">
            <a:avLst/>
          </a:prstGeom>
          <a:noFill/>
          <a:ln/>
        </p:spPr>
        <p:txBody>
          <a:bodyPr wrap="none" lIns="0" tIns="0" rIns="0" bIns="0" rtlCol="0" anchor="ctr"/>
          <a:lstStyle/>
          <a:p>
            <a:pPr marL="0" indent="0" algn="l">
              <a:lnSpc>
                <a:spcPts val="1630"/>
              </a:lnSpc>
              <a:buNone/>
            </a:pPr>
            <a:r>
              <a:rPr lang="en-US" sz="1300" dirty="0">
                <a:solidFill>
                  <a:srgbClr val="DBDBDB"/>
                </a:solidFill>
                <a:latin typeface="思源黑体-思源黑体-Medium" pitchFamily="34" charset="0"/>
                <a:ea typeface="思源黑体-思源黑体-Medium" pitchFamily="34" charset="-122"/>
                <a:cs typeface="思源黑体-思源黑体-Medium" pitchFamily="34" charset="-120"/>
              </a:rPr>
              <a:t>Lecourt, F. et al. (2025) – Empirical Analysis of GPT in Emotion Detection</a:t>
            </a:r>
            <a:endParaRPr lang="en-US" sz="1300" dirty="0"/>
          </a:p>
        </p:txBody>
      </p:sp>
      <p:sp>
        <p:nvSpPr>
          <p:cNvPr id="49" name="Text 13"/>
          <p:cNvSpPr/>
          <p:nvPr/>
        </p:nvSpPr>
        <p:spPr>
          <a:xfrm>
            <a:off x="10607040" y="1773936"/>
            <a:ext cx="146304" cy="365760"/>
          </a:xfrm>
          <a:prstGeom prst="rect">
            <a:avLst/>
          </a:prstGeom>
          <a:noFill/>
          <a:ln/>
        </p:spPr>
        <p:txBody>
          <a:bodyPr wrap="none" lIns="0" tIns="0" rIns="0" bIns="0" rtlCol="0" anchor="ctr"/>
          <a:lstStyle/>
          <a:p>
            <a:pPr marL="0" indent="0" algn="l">
              <a:lnSpc>
                <a:spcPts val="2350"/>
              </a:lnSpc>
              <a:buNone/>
            </a:pPr>
            <a:r>
              <a:rPr lang="en-US" sz="1950" dirty="0">
                <a:solidFill>
                  <a:srgbClr val="050505"/>
                </a:solidFill>
                <a:latin typeface="思源黑体-思源黑体-Medium" pitchFamily="34" charset="0"/>
                <a:ea typeface="思源黑体-思源黑体-Medium" pitchFamily="34" charset="-122"/>
                <a:cs typeface="思源黑体-思源黑体-Medium" pitchFamily="34" charset="-120"/>
              </a:rPr>
              <a:t>2</a:t>
            </a:r>
            <a:endParaRPr lang="en-US" sz="1950" dirty="0"/>
          </a:p>
        </p:txBody>
      </p:sp>
      <p:sp>
        <p:nvSpPr>
          <p:cNvPr id="50" name="Text 14"/>
          <p:cNvSpPr/>
          <p:nvPr/>
        </p:nvSpPr>
        <p:spPr>
          <a:xfrm>
            <a:off x="10607040" y="3163824"/>
            <a:ext cx="146304" cy="365760"/>
          </a:xfrm>
          <a:prstGeom prst="rect">
            <a:avLst/>
          </a:prstGeom>
          <a:noFill/>
          <a:ln/>
        </p:spPr>
        <p:txBody>
          <a:bodyPr wrap="none" lIns="0" tIns="0" rIns="0" bIns="0" rtlCol="0" anchor="ctr"/>
          <a:lstStyle/>
          <a:p>
            <a:pPr marL="0" indent="0" algn="l">
              <a:lnSpc>
                <a:spcPts val="2350"/>
              </a:lnSpc>
              <a:buNone/>
            </a:pPr>
            <a:r>
              <a:rPr lang="en-US" sz="1950" dirty="0">
                <a:solidFill>
                  <a:srgbClr val="050505"/>
                </a:solidFill>
                <a:latin typeface="思源黑体-思源黑体-Medium" pitchFamily="34" charset="0"/>
                <a:ea typeface="思源黑体-思源黑体-Medium" pitchFamily="34" charset="-122"/>
                <a:cs typeface="思源黑体-思源黑体-Medium" pitchFamily="34" charset="-120"/>
              </a:rPr>
              <a:t>4</a:t>
            </a:r>
            <a:endParaRPr lang="en-US" sz="1950" dirty="0"/>
          </a:p>
        </p:txBody>
      </p:sp>
      <p:sp>
        <p:nvSpPr>
          <p:cNvPr id="51" name="Text 15"/>
          <p:cNvSpPr/>
          <p:nvPr/>
        </p:nvSpPr>
        <p:spPr>
          <a:xfrm>
            <a:off x="10607040" y="4544568"/>
            <a:ext cx="146304" cy="365760"/>
          </a:xfrm>
          <a:prstGeom prst="rect">
            <a:avLst/>
          </a:prstGeom>
          <a:noFill/>
          <a:ln/>
        </p:spPr>
        <p:txBody>
          <a:bodyPr wrap="none" lIns="0" tIns="0" rIns="0" bIns="0" rtlCol="0" anchor="ctr"/>
          <a:lstStyle/>
          <a:p>
            <a:pPr marL="0" indent="0" algn="l">
              <a:lnSpc>
                <a:spcPts val="2350"/>
              </a:lnSpc>
              <a:buNone/>
            </a:pPr>
            <a:r>
              <a:rPr lang="en-US" sz="1950" dirty="0">
                <a:solidFill>
                  <a:srgbClr val="050505"/>
                </a:solidFill>
                <a:latin typeface="思源黑体-思源黑体-Medium" pitchFamily="34" charset="0"/>
                <a:ea typeface="思源黑体-思源黑体-Medium" pitchFamily="34" charset="-122"/>
                <a:cs typeface="思源黑体-思源黑体-Medium" pitchFamily="34" charset="-120"/>
              </a:rPr>
              <a:t>6</a:t>
            </a:r>
            <a:endParaRPr lang="en-US" sz="1950" dirty="0"/>
          </a:p>
        </p:txBody>
      </p:sp>
      <p:sp>
        <p:nvSpPr>
          <p:cNvPr id="52" name="Text 16"/>
          <p:cNvSpPr/>
          <p:nvPr/>
        </p:nvSpPr>
        <p:spPr>
          <a:xfrm>
            <a:off x="10607040" y="5934456"/>
            <a:ext cx="146304" cy="365760"/>
          </a:xfrm>
          <a:prstGeom prst="rect">
            <a:avLst/>
          </a:prstGeom>
          <a:noFill/>
          <a:ln/>
        </p:spPr>
        <p:txBody>
          <a:bodyPr wrap="none" lIns="0" tIns="0" rIns="0" bIns="0" rtlCol="0" anchor="ctr"/>
          <a:lstStyle/>
          <a:p>
            <a:pPr marL="0" indent="0" algn="l">
              <a:lnSpc>
                <a:spcPts val="2350"/>
              </a:lnSpc>
              <a:buNone/>
            </a:pPr>
            <a:r>
              <a:rPr lang="en-US" sz="1950" dirty="0">
                <a:solidFill>
                  <a:srgbClr val="050505"/>
                </a:solidFill>
                <a:latin typeface="思源黑体-思源黑体-Medium" pitchFamily="34" charset="0"/>
                <a:ea typeface="思源黑体-思源黑体-Medium" pitchFamily="34" charset="-122"/>
                <a:cs typeface="思源黑体-思源黑体-Medium" pitchFamily="34" charset="-120"/>
              </a:rPr>
              <a:t>8</a:t>
            </a:r>
            <a:endParaRPr lang="en-US" sz="19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685800" y="3593592"/>
            <a:ext cx="13267944" cy="841248"/>
          </a:xfrm>
          <a:prstGeom prst="rect">
            <a:avLst/>
          </a:prstGeom>
          <a:noFill/>
          <a:ln/>
        </p:spPr>
        <p:txBody>
          <a:bodyPr wrap="none" lIns="0" tIns="0" rIns="0" bIns="0" rtlCol="0" anchor="ctr"/>
          <a:lstStyle/>
          <a:p>
            <a:pPr marL="0" indent="0" algn="ctr">
              <a:lnSpc>
                <a:spcPts val="6620"/>
              </a:lnSpc>
              <a:buNone/>
            </a:pPr>
            <a:r>
              <a:rPr lang="en-US" sz="5290" dirty="0">
                <a:solidFill>
                  <a:srgbClr val="77D8F2"/>
                </a:solidFill>
                <a:latin typeface="AlibabaPuHuiTi-Alibaba-PuHuiTi" pitchFamily="34" charset="0"/>
                <a:ea typeface="AlibabaPuHuiTi-Alibaba-PuHuiTi" pitchFamily="34" charset="-122"/>
                <a:cs typeface="AlibabaPuHuiTi-Alibaba-PuHuiTi" pitchFamily="34" charset="-120"/>
              </a:rPr>
              <a:t>Thank You</a:t>
            </a:r>
            <a:endParaRPr lang="en-US" sz="529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685800" y="2048256"/>
            <a:ext cx="13267944" cy="841248"/>
          </a:xfrm>
          <a:prstGeom prst="rect">
            <a:avLst/>
          </a:prstGeom>
          <a:noFill/>
          <a:ln/>
        </p:spPr>
        <p:txBody>
          <a:bodyPr wrap="none" lIns="0" tIns="0" rIns="0" bIns="0" rtlCol="0" anchor="ctr"/>
          <a:lstStyle/>
          <a:p>
            <a:pPr marL="0" indent="0" algn="l">
              <a:lnSpc>
                <a:spcPts val="6620"/>
              </a:lnSpc>
              <a:buNone/>
            </a:pPr>
            <a:r>
              <a:rPr lang="en-US" sz="5290" dirty="0">
                <a:solidFill>
                  <a:srgbClr val="77D8F2"/>
                </a:solidFill>
                <a:latin typeface="AlibabaPuHuiTi-Alibaba-PuHuiTi" pitchFamily="34" charset="0"/>
                <a:ea typeface="AlibabaPuHuiTi-Alibaba-PuHuiTi" pitchFamily="34" charset="-122"/>
                <a:cs typeface="AlibabaPuHuiTi-Alibaba-PuHuiTi" pitchFamily="34" charset="-120"/>
              </a:rPr>
              <a:t>CONTENTS</a:t>
            </a:r>
            <a:endParaRPr lang="en-US" sz="5290" dirty="0"/>
          </a:p>
        </p:txBody>
      </p:sp>
      <p:sp>
        <p:nvSpPr>
          <p:cNvPr id="5" name="Text 1"/>
          <p:cNvSpPr/>
          <p:nvPr/>
        </p:nvSpPr>
        <p:spPr>
          <a:xfrm>
            <a:off x="896112" y="3319272"/>
            <a:ext cx="2752344" cy="310896"/>
          </a:xfrm>
          <a:prstGeom prst="rect">
            <a:avLst/>
          </a:prstGeom>
          <a:noFill/>
          <a:ln/>
        </p:spPr>
        <p:txBody>
          <a:bodyPr wrap="none" lIns="0" tIns="0" rIns="0" bIns="0" rtlCol="0" anchor="ctr"/>
          <a:lstStyle/>
          <a:p>
            <a:pPr marL="0" indent="0" algn="l">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1. Introduction</a:t>
            </a:r>
            <a:endParaRPr lang="en-US" sz="1920" dirty="0"/>
          </a:p>
        </p:txBody>
      </p:sp>
      <p:sp>
        <p:nvSpPr>
          <p:cNvPr id="6" name="Text 2"/>
          <p:cNvSpPr/>
          <p:nvPr/>
        </p:nvSpPr>
        <p:spPr>
          <a:xfrm>
            <a:off x="896112" y="4233672"/>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5. Sustainable Development Goals</a:t>
            </a:r>
            <a:endParaRPr lang="en-US" sz="1920" dirty="0"/>
          </a:p>
        </p:txBody>
      </p:sp>
      <p:sp>
        <p:nvSpPr>
          <p:cNvPr id="7" name="Text 3"/>
          <p:cNvSpPr/>
          <p:nvPr/>
        </p:nvSpPr>
        <p:spPr>
          <a:xfrm>
            <a:off x="4261104" y="3319272"/>
            <a:ext cx="2752344" cy="310896"/>
          </a:xfrm>
          <a:prstGeom prst="rect">
            <a:avLst/>
          </a:prstGeom>
          <a:noFill/>
          <a:ln/>
        </p:spPr>
        <p:txBody>
          <a:bodyPr wrap="none" lIns="0" tIns="0" rIns="0" bIns="0" rtlCol="0" anchor="ctr"/>
          <a:lstStyle/>
          <a:p>
            <a:pPr marL="0" indent="0" algn="l">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2. Problem Statement</a:t>
            </a:r>
            <a:endParaRPr lang="en-US" sz="1920" dirty="0"/>
          </a:p>
        </p:txBody>
      </p:sp>
      <p:sp>
        <p:nvSpPr>
          <p:cNvPr id="8" name="Text 4"/>
          <p:cNvSpPr/>
          <p:nvPr/>
        </p:nvSpPr>
        <p:spPr>
          <a:xfrm>
            <a:off x="896112" y="5458968"/>
            <a:ext cx="2752344" cy="310896"/>
          </a:xfrm>
          <a:prstGeom prst="rect">
            <a:avLst/>
          </a:prstGeom>
          <a:noFill/>
          <a:ln/>
        </p:spPr>
        <p:txBody>
          <a:bodyPr wrap="none" lIns="0" tIns="0" rIns="0" bIns="0" rtlCol="0" anchor="ctr"/>
          <a:lstStyle/>
          <a:p>
            <a:pPr marL="0" indent="0" algn="l">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9. References</a:t>
            </a:r>
            <a:endParaRPr lang="en-US" sz="1920" dirty="0"/>
          </a:p>
        </p:txBody>
      </p:sp>
      <p:sp>
        <p:nvSpPr>
          <p:cNvPr id="9" name="Text 5"/>
          <p:cNvSpPr/>
          <p:nvPr/>
        </p:nvSpPr>
        <p:spPr>
          <a:xfrm>
            <a:off x="4261104" y="4233672"/>
            <a:ext cx="2752344" cy="310896"/>
          </a:xfrm>
          <a:prstGeom prst="rect">
            <a:avLst/>
          </a:prstGeom>
          <a:noFill/>
          <a:ln/>
        </p:spPr>
        <p:txBody>
          <a:bodyPr wrap="none" lIns="0" tIns="0" rIns="0" bIns="0" rtlCol="0" anchor="ctr"/>
          <a:lstStyle/>
          <a:p>
            <a:pPr marL="0" indent="0" algn="l">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6. Methodology</a:t>
            </a:r>
            <a:endParaRPr lang="en-US" sz="1920" dirty="0"/>
          </a:p>
        </p:txBody>
      </p:sp>
      <p:sp>
        <p:nvSpPr>
          <p:cNvPr id="10" name="Text 6"/>
          <p:cNvSpPr/>
          <p:nvPr/>
        </p:nvSpPr>
        <p:spPr>
          <a:xfrm>
            <a:off x="7626096" y="3319272"/>
            <a:ext cx="2752344" cy="310896"/>
          </a:xfrm>
          <a:prstGeom prst="rect">
            <a:avLst/>
          </a:prstGeom>
          <a:noFill/>
          <a:ln/>
        </p:spPr>
        <p:txBody>
          <a:bodyPr wrap="none" lIns="0" tIns="0" rIns="0" bIns="0" rtlCol="0" anchor="ctr"/>
          <a:lstStyle/>
          <a:p>
            <a:pPr marL="0" indent="0" algn="l">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3. Related Work</a:t>
            </a:r>
            <a:endParaRPr lang="en-US" sz="1920" dirty="0"/>
          </a:p>
        </p:txBody>
      </p:sp>
      <p:sp>
        <p:nvSpPr>
          <p:cNvPr id="11" name="Text 7"/>
          <p:cNvSpPr/>
          <p:nvPr/>
        </p:nvSpPr>
        <p:spPr>
          <a:xfrm>
            <a:off x="7626096" y="4233672"/>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7. Milestones &amp; Deliverables</a:t>
            </a:r>
            <a:endParaRPr lang="en-US" sz="1920" dirty="0"/>
          </a:p>
        </p:txBody>
      </p:sp>
      <p:sp>
        <p:nvSpPr>
          <p:cNvPr id="12" name="Text 8"/>
          <p:cNvSpPr/>
          <p:nvPr/>
        </p:nvSpPr>
        <p:spPr>
          <a:xfrm>
            <a:off x="10991088" y="3319272"/>
            <a:ext cx="2752344" cy="310896"/>
          </a:xfrm>
          <a:prstGeom prst="rect">
            <a:avLst/>
          </a:prstGeom>
          <a:noFill/>
          <a:ln/>
        </p:spPr>
        <p:txBody>
          <a:bodyPr wrap="none" lIns="0" tIns="0" rIns="0" bIns="0" rtlCol="0" anchor="ctr"/>
          <a:lstStyle/>
          <a:p>
            <a:pPr marL="0" indent="0" algn="l">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4. Project Scope</a:t>
            </a:r>
            <a:endParaRPr lang="en-US" sz="1920" dirty="0"/>
          </a:p>
        </p:txBody>
      </p:sp>
      <p:sp>
        <p:nvSpPr>
          <p:cNvPr id="13" name="Text 9"/>
          <p:cNvSpPr/>
          <p:nvPr/>
        </p:nvSpPr>
        <p:spPr>
          <a:xfrm>
            <a:off x="10991088" y="4233672"/>
            <a:ext cx="2752344" cy="310896"/>
          </a:xfrm>
          <a:prstGeom prst="rect">
            <a:avLst/>
          </a:prstGeom>
          <a:noFill/>
          <a:ln/>
        </p:spPr>
        <p:txBody>
          <a:bodyPr wrap="none" lIns="0" tIns="0" rIns="0" bIns="0" rtlCol="0" anchor="ctr"/>
          <a:lstStyle/>
          <a:p>
            <a:pPr marL="0" indent="0" algn="l">
              <a:lnSpc>
                <a:spcPts val="2400"/>
              </a:lnSpc>
              <a:buNone/>
            </a:pPr>
            <a:r>
              <a:rPr lang="en-US" sz="1920" dirty="0">
                <a:solidFill>
                  <a:srgbClr val="DBDBDB"/>
                </a:solidFill>
                <a:latin typeface="AlibabaPuHuiTi-Alibaba-PuHuiTi" pitchFamily="34" charset="0"/>
                <a:ea typeface="AlibabaPuHuiTi-Alibaba-PuHuiTi" pitchFamily="34" charset="-122"/>
                <a:cs typeface="AlibabaPuHuiTi-Alibaba-PuHuiTi" pitchFamily="34" charset="-120"/>
              </a:rPr>
              <a:t>8. External Supervisor</a:t>
            </a:r>
            <a:endParaRPr lang="en-US" sz="192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sp>
        <p:nvSpPr>
          <p:cNvPr id="4" name="Text 0"/>
          <p:cNvSpPr/>
          <p:nvPr/>
        </p:nvSpPr>
        <p:spPr>
          <a:xfrm>
            <a:off x="685800" y="1409700"/>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77D8F2"/>
                </a:solidFill>
                <a:latin typeface="AlibabaPuHuiTi-Alibaba-PuHuiTi" pitchFamily="34" charset="0"/>
                <a:ea typeface="AlibabaPuHuiTi-Alibaba-PuHuiTi" pitchFamily="34" charset="-122"/>
                <a:cs typeface="AlibabaPuHuiTi-Alibaba-PuHuiTi" pitchFamily="34" charset="-120"/>
              </a:rPr>
              <a:t>1. Introduction</a:t>
            </a:r>
            <a:endParaRPr lang="en-US" sz="3840" dirty="0"/>
          </a:p>
        </p:txBody>
      </p:sp>
      <p:sp>
        <p:nvSpPr>
          <p:cNvPr id="5" name="Text 1"/>
          <p:cNvSpPr/>
          <p:nvPr/>
        </p:nvSpPr>
        <p:spPr>
          <a:xfrm>
            <a:off x="560325" y="1931924"/>
            <a:ext cx="8532875" cy="3935476"/>
          </a:xfrm>
          <a:prstGeom prst="rect">
            <a:avLst/>
          </a:prstGeom>
          <a:noFill/>
          <a:ln/>
        </p:spPr>
        <p:txBody>
          <a:bodyPr wrap="square" lIns="0" tIns="0" rIns="0" bIns="0" rtlCol="0" anchor="ctr"/>
          <a:lstStyle/>
          <a:p>
            <a:pPr marL="306900" indent="-342900" algn="just">
              <a:lnSpc>
                <a:spcPct val="150000"/>
              </a:lnSpc>
              <a:buFont typeface="Wingdings" pitchFamily="2" charset="2"/>
              <a:buChar char="v"/>
            </a:pPr>
            <a:r>
              <a:rPr lang="en-GB" b="1" dirty="0" err="1">
                <a:solidFill>
                  <a:schemeClr val="bg1"/>
                </a:solidFill>
              </a:rPr>
              <a:t>MoodGenie</a:t>
            </a:r>
            <a:r>
              <a:rPr lang="en-GB" b="1" dirty="0">
                <a:solidFill>
                  <a:schemeClr val="bg1"/>
                </a:solidFill>
              </a:rPr>
              <a:t> – AI-Powered Mental Health Support for the Tech Community</a:t>
            </a:r>
          </a:p>
          <a:p>
            <a:pPr marL="342900" indent="-342900" algn="just">
              <a:buFont typeface="Wingdings" pitchFamily="2" charset="2"/>
              <a:buChar char="v"/>
            </a:pPr>
            <a:r>
              <a:rPr lang="en-GB" dirty="0" err="1">
                <a:solidFill>
                  <a:schemeClr val="bg1"/>
                </a:solidFill>
              </a:rPr>
              <a:t>MoodGenie</a:t>
            </a:r>
            <a:r>
              <a:rPr lang="en-GB" dirty="0">
                <a:solidFill>
                  <a:schemeClr val="bg1"/>
                </a:solidFill>
              </a:rPr>
              <a:t> is a cross-platform mobile application designed to address </a:t>
            </a:r>
            <a:r>
              <a:rPr lang="en-GB" b="1" dirty="0">
                <a:solidFill>
                  <a:schemeClr val="bg1"/>
                </a:solidFill>
              </a:rPr>
              <a:t>stress, burnout, and anxiety</a:t>
            </a:r>
            <a:r>
              <a:rPr lang="en-GB" dirty="0">
                <a:solidFill>
                  <a:schemeClr val="bg1"/>
                </a:solidFill>
              </a:rPr>
              <a:t> among </a:t>
            </a:r>
            <a:r>
              <a:rPr lang="en-GB" b="1" dirty="0">
                <a:solidFill>
                  <a:schemeClr val="bg1"/>
                </a:solidFill>
              </a:rPr>
              <a:t>software developers, research scholars, and students</a:t>
            </a:r>
            <a:r>
              <a:rPr lang="en-GB" dirty="0">
                <a:solidFill>
                  <a:schemeClr val="bg1"/>
                </a:solidFill>
              </a:rPr>
              <a:t>.</a:t>
            </a:r>
            <a:br>
              <a:rPr lang="en-GB" dirty="0">
                <a:solidFill>
                  <a:schemeClr val="bg1"/>
                </a:solidFill>
              </a:rPr>
            </a:br>
            <a:r>
              <a:rPr lang="en-GB" dirty="0">
                <a:solidFill>
                  <a:schemeClr val="bg1"/>
                </a:solidFill>
              </a:rPr>
              <a:t>It merges </a:t>
            </a:r>
            <a:r>
              <a:rPr lang="en-GB" b="1" dirty="0">
                <a:solidFill>
                  <a:schemeClr val="bg1"/>
                </a:solidFill>
              </a:rPr>
              <a:t>AI-driven self-care</a:t>
            </a:r>
            <a:r>
              <a:rPr lang="en-GB" dirty="0">
                <a:solidFill>
                  <a:schemeClr val="bg1"/>
                </a:solidFill>
              </a:rPr>
              <a:t>, </a:t>
            </a:r>
            <a:r>
              <a:rPr lang="en-GB" b="1" dirty="0">
                <a:solidFill>
                  <a:schemeClr val="bg1"/>
                </a:solidFill>
              </a:rPr>
              <a:t>secure therapist sessions</a:t>
            </a:r>
            <a:r>
              <a:rPr lang="en-GB" dirty="0">
                <a:solidFill>
                  <a:schemeClr val="bg1"/>
                </a:solidFill>
              </a:rPr>
              <a:t>, and </a:t>
            </a:r>
            <a:r>
              <a:rPr lang="en-GB" b="1" dirty="0">
                <a:solidFill>
                  <a:schemeClr val="bg1"/>
                </a:solidFill>
              </a:rPr>
              <a:t>mood analytics</a:t>
            </a:r>
            <a:r>
              <a:rPr lang="en-GB" dirty="0">
                <a:solidFill>
                  <a:schemeClr val="bg1"/>
                </a:solidFill>
              </a:rPr>
              <a:t> in one platform.</a:t>
            </a:r>
          </a:p>
          <a:p>
            <a:pPr marL="342900" indent="-342900" algn="just">
              <a:buFont typeface="Wingdings" pitchFamily="2" charset="2"/>
              <a:buChar char="v"/>
            </a:pPr>
            <a:r>
              <a:rPr lang="en-GB" dirty="0" err="1">
                <a:solidFill>
                  <a:schemeClr val="bg1"/>
                </a:solidFill>
              </a:rPr>
              <a:t>MoodGenie</a:t>
            </a:r>
            <a:r>
              <a:rPr lang="en-GB" dirty="0">
                <a:solidFill>
                  <a:schemeClr val="bg1"/>
                </a:solidFill>
              </a:rPr>
              <a:t> offers an </a:t>
            </a:r>
            <a:r>
              <a:rPr lang="en-GB" b="1" dirty="0">
                <a:solidFill>
                  <a:schemeClr val="bg1"/>
                </a:solidFill>
              </a:rPr>
              <a:t>empathetic AI chatbot</a:t>
            </a:r>
            <a:r>
              <a:rPr lang="en-GB" dirty="0">
                <a:solidFill>
                  <a:schemeClr val="bg1"/>
                </a:solidFill>
              </a:rPr>
              <a:t>, </a:t>
            </a:r>
            <a:r>
              <a:rPr lang="en-GB" b="1" dirty="0">
                <a:solidFill>
                  <a:schemeClr val="bg1"/>
                </a:solidFill>
              </a:rPr>
              <a:t>licensed therapist access</a:t>
            </a:r>
            <a:r>
              <a:rPr lang="en-GB" dirty="0">
                <a:solidFill>
                  <a:schemeClr val="bg1"/>
                </a:solidFill>
              </a:rPr>
              <a:t>, and </a:t>
            </a:r>
            <a:r>
              <a:rPr lang="en-GB" b="1" dirty="0">
                <a:solidFill>
                  <a:schemeClr val="bg1"/>
                </a:solidFill>
              </a:rPr>
              <a:t>weekly mood reports</a:t>
            </a:r>
            <a:r>
              <a:rPr lang="en-GB" dirty="0">
                <a:solidFill>
                  <a:schemeClr val="bg1"/>
                </a:solidFill>
              </a:rPr>
              <a:t>, helping users better manage their emotional well-being.</a:t>
            </a:r>
          </a:p>
          <a:p>
            <a:pPr marL="342900" indent="-342900" algn="just">
              <a:buFont typeface="Wingdings" pitchFamily="2" charset="2"/>
              <a:buChar char="v"/>
            </a:pPr>
            <a:r>
              <a:rPr lang="en-GB" dirty="0">
                <a:solidFill>
                  <a:schemeClr val="bg1"/>
                </a:solidFill>
              </a:rPr>
              <a:t>Built with </a:t>
            </a:r>
            <a:r>
              <a:rPr lang="en-GB" b="1" dirty="0">
                <a:solidFill>
                  <a:schemeClr val="bg1"/>
                </a:solidFill>
              </a:rPr>
              <a:t>Flutter, Node.js, Firebase, and </a:t>
            </a:r>
            <a:r>
              <a:rPr lang="en-GB" b="1" dirty="0" err="1">
                <a:solidFill>
                  <a:schemeClr val="bg1"/>
                </a:solidFill>
              </a:rPr>
              <a:t>OpenAI</a:t>
            </a:r>
            <a:r>
              <a:rPr lang="en-GB" dirty="0">
                <a:solidFill>
                  <a:schemeClr val="bg1"/>
                </a:solidFill>
              </a:rPr>
              <a:t>, it ensures a </a:t>
            </a:r>
            <a:r>
              <a:rPr lang="en-GB" b="1" dirty="0">
                <a:solidFill>
                  <a:schemeClr val="bg1"/>
                </a:solidFill>
              </a:rPr>
              <a:t>privacy-first</a:t>
            </a:r>
            <a:r>
              <a:rPr lang="en-GB" dirty="0">
                <a:solidFill>
                  <a:schemeClr val="bg1"/>
                </a:solidFill>
              </a:rPr>
              <a:t>, </a:t>
            </a:r>
            <a:r>
              <a:rPr lang="en-GB" b="1" dirty="0">
                <a:solidFill>
                  <a:schemeClr val="bg1"/>
                </a:solidFill>
              </a:rPr>
              <a:t>affordable</a:t>
            </a:r>
            <a:r>
              <a:rPr lang="en-GB" dirty="0">
                <a:solidFill>
                  <a:schemeClr val="bg1"/>
                </a:solidFill>
              </a:rPr>
              <a:t>, and </a:t>
            </a:r>
            <a:r>
              <a:rPr lang="en-GB" b="1" dirty="0">
                <a:solidFill>
                  <a:schemeClr val="bg1"/>
                </a:solidFill>
              </a:rPr>
              <a:t>tech-community-focused</a:t>
            </a:r>
            <a:r>
              <a:rPr lang="en-GB" dirty="0">
                <a:solidFill>
                  <a:schemeClr val="bg1"/>
                </a:solidFill>
              </a:rPr>
              <a:t> solution.</a:t>
            </a:r>
            <a:endParaRPr lang="en-US" dirty="0">
              <a:solidFill>
                <a:schemeClr val="bg1"/>
              </a:solidFill>
            </a:endParaRPr>
          </a:p>
          <a:p>
            <a:pPr marL="342900" indent="-342900">
              <a:buFont typeface="Wingdings" pitchFamily="2" charset="2"/>
              <a:buChar char="v"/>
            </a:pPr>
            <a:endParaRPr lang="en-GB" sz="20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4407408"/>
            <a:ext cx="6537960" cy="1225296"/>
          </a:xfrm>
          <a:prstGeom prst="rect">
            <a:avLst/>
          </a:prstGeom>
        </p:spPr>
      </p:pic>
      <p:pic>
        <p:nvPicPr>
          <p:cNvPr id="5" name="Image 3" descr="preencoded.png"/>
          <p:cNvPicPr>
            <a:picLocks noChangeAspect="1"/>
          </p:cNvPicPr>
          <p:nvPr/>
        </p:nvPicPr>
        <p:blipFill>
          <a:blip r:embed="rId5"/>
          <a:stretch>
            <a:fillRect/>
          </a:stretch>
        </p:blipFill>
        <p:spPr>
          <a:xfrm>
            <a:off x="7415784" y="4407408"/>
            <a:ext cx="6537960" cy="1225296"/>
          </a:xfrm>
          <a:prstGeom prst="rect">
            <a:avLst/>
          </a:prstGeom>
        </p:spPr>
      </p:pic>
      <p:sp>
        <p:nvSpPr>
          <p:cNvPr id="6" name="Text 0"/>
          <p:cNvSpPr/>
          <p:nvPr/>
        </p:nvSpPr>
        <p:spPr>
          <a:xfrm>
            <a:off x="589788" y="1303020"/>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77D8F2"/>
                </a:solidFill>
                <a:latin typeface="AlibabaPuHuiTi-Alibaba-PuHuiTi" pitchFamily="34" charset="0"/>
                <a:ea typeface="AlibabaPuHuiTi-Alibaba-PuHuiTi" pitchFamily="34" charset="-122"/>
                <a:cs typeface="AlibabaPuHuiTi-Alibaba-PuHuiTi" pitchFamily="34" charset="-120"/>
              </a:rPr>
              <a:t>2. Problem Statement</a:t>
            </a:r>
            <a:endParaRPr lang="en-US" sz="3840" dirty="0"/>
          </a:p>
        </p:txBody>
      </p:sp>
      <p:sp>
        <p:nvSpPr>
          <p:cNvPr id="7" name="Text 1"/>
          <p:cNvSpPr/>
          <p:nvPr/>
        </p:nvSpPr>
        <p:spPr>
          <a:xfrm>
            <a:off x="589788" y="2258568"/>
            <a:ext cx="13267944" cy="1678432"/>
          </a:xfrm>
          <a:prstGeom prst="rect">
            <a:avLst/>
          </a:prstGeom>
          <a:noFill/>
          <a:ln/>
        </p:spPr>
        <p:txBody>
          <a:bodyPr wrap="square" lIns="0" tIns="0" rIns="0" bIns="0" rtlCol="0" anchor="ctr"/>
          <a:lstStyle/>
          <a:p>
            <a:pPr marL="36000" indent="0" algn="just">
              <a:lnSpc>
                <a:spcPct val="150000"/>
              </a:lnSpc>
              <a:spcBef>
                <a:spcPts val="600"/>
              </a:spcBef>
              <a:spcAft>
                <a:spcPts val="600"/>
              </a:spcAft>
              <a:buNone/>
            </a:pPr>
            <a:r>
              <a:rPr lang="en-US" dirty="0">
                <a:solidFill>
                  <a:srgbClr val="DBDBDB"/>
                </a:solidFill>
                <a:latin typeface="思源黑体-思源黑体-Medium" pitchFamily="34" charset="0"/>
                <a:ea typeface="思源黑体-思源黑体-Medium" pitchFamily="34" charset="-122"/>
                <a:cs typeface="思源黑体-思源黑体-Medium" pitchFamily="34" charset="-120"/>
              </a:rPr>
              <a:t>The tech community faces high levels of stress, anxiety, and burnout, driven by long working hours, deadlines, and cognitive overload. Despite awareness, traditional mental health support remains inaccessible due to cost, stigma, or lack of personalization. Existing apps like Wysa, Woebot, and Youper provide partial help—either AI-only or therapist-only—leaving a gap for an integrated, affordable, and private solution.</a:t>
            </a:r>
            <a:endParaRPr lang="en-US" dirty="0"/>
          </a:p>
        </p:txBody>
      </p:sp>
      <p:sp>
        <p:nvSpPr>
          <p:cNvPr id="8" name="Text 2"/>
          <p:cNvSpPr/>
          <p:nvPr/>
        </p:nvSpPr>
        <p:spPr>
          <a:xfrm>
            <a:off x="914400" y="4535424"/>
            <a:ext cx="6089904" cy="310896"/>
          </a:xfrm>
          <a:prstGeom prst="rect">
            <a:avLst/>
          </a:prstGeom>
          <a:noFill/>
          <a:ln/>
        </p:spPr>
        <p:txBody>
          <a:bodyPr wrap="none" lIns="0" tIns="0" rIns="0" bIns="0" rtlCol="0" anchor="ctr"/>
          <a:lstStyle/>
          <a:p>
            <a:pPr marL="0" indent="0" algn="l">
              <a:lnSpc>
                <a:spcPts val="2400"/>
              </a:lnSpc>
              <a:buNone/>
            </a:pPr>
            <a:r>
              <a:rPr lang="en-US" sz="1920" dirty="0">
                <a:solidFill>
                  <a:srgbClr val="2E2E2E"/>
                </a:solidFill>
                <a:latin typeface="AlibabaPuHuiTi-Alibaba-PuHuiTi" pitchFamily="34" charset="0"/>
                <a:ea typeface="AlibabaPuHuiTi-Alibaba-PuHuiTi" pitchFamily="34" charset="-122"/>
                <a:cs typeface="AlibabaPuHuiTi-Alibaba-PuHuiTi" pitchFamily="34" charset="-120"/>
              </a:rPr>
              <a:t>Target Users</a:t>
            </a:r>
            <a:endParaRPr lang="en-US" sz="1920" dirty="0"/>
          </a:p>
        </p:txBody>
      </p:sp>
      <p:sp>
        <p:nvSpPr>
          <p:cNvPr id="9" name="Text 3"/>
          <p:cNvSpPr/>
          <p:nvPr/>
        </p:nvSpPr>
        <p:spPr>
          <a:xfrm>
            <a:off x="914400" y="5020056"/>
            <a:ext cx="6089904" cy="246888"/>
          </a:xfrm>
          <a:prstGeom prst="rect">
            <a:avLst/>
          </a:prstGeom>
          <a:noFill/>
          <a:ln/>
        </p:spPr>
        <p:txBody>
          <a:bodyPr wrap="none" lIns="0" tIns="0" rIns="0" bIns="0" rtlCol="0" anchor="ct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 Software developers, research students, and scholars.</a:t>
            </a:r>
            <a:endParaRPr lang="en-US" sz="1530" dirty="0"/>
          </a:p>
        </p:txBody>
      </p:sp>
      <p:sp>
        <p:nvSpPr>
          <p:cNvPr id="10" name="Text 4"/>
          <p:cNvSpPr/>
          <p:nvPr/>
        </p:nvSpPr>
        <p:spPr>
          <a:xfrm>
            <a:off x="7644384" y="4535424"/>
            <a:ext cx="6089904" cy="310896"/>
          </a:xfrm>
          <a:prstGeom prst="rect">
            <a:avLst/>
          </a:prstGeom>
          <a:noFill/>
          <a:ln/>
        </p:spPr>
        <p:txBody>
          <a:bodyPr wrap="none" lIns="0" tIns="0" rIns="0" bIns="0" rtlCol="0" anchor="ctr"/>
          <a:lstStyle/>
          <a:p>
            <a:pPr marL="0" indent="0" algn="l">
              <a:lnSpc>
                <a:spcPts val="2400"/>
              </a:lnSpc>
              <a:buNone/>
            </a:pPr>
            <a:r>
              <a:rPr lang="en-US" sz="1920" dirty="0">
                <a:solidFill>
                  <a:srgbClr val="2E2E2E"/>
                </a:solidFill>
                <a:latin typeface="AlibabaPuHuiTi-Alibaba-PuHuiTi" pitchFamily="34" charset="0"/>
                <a:ea typeface="AlibabaPuHuiTi-Alibaba-PuHuiTi" pitchFamily="34" charset="-122"/>
                <a:cs typeface="AlibabaPuHuiTi-Alibaba-PuHuiTi" pitchFamily="34" charset="-120"/>
              </a:rPr>
              <a:t>Market Potential</a:t>
            </a:r>
            <a:endParaRPr lang="en-US" sz="1920" dirty="0"/>
          </a:p>
        </p:txBody>
      </p:sp>
      <p:sp>
        <p:nvSpPr>
          <p:cNvPr id="11" name="Text 5"/>
          <p:cNvSpPr/>
          <p:nvPr/>
        </p:nvSpPr>
        <p:spPr>
          <a:xfrm>
            <a:off x="7644384" y="5020056"/>
            <a:ext cx="6089904" cy="493776"/>
          </a:xfrm>
          <a:prstGeom prst="rect">
            <a:avLst/>
          </a:prstGeom>
          <a:noFill/>
          <a:ln/>
        </p:spPr>
        <p:txBody>
          <a:bodyPr wrap="square" lIns="0" tIns="0" rIns="0" bIns="0" rtlCol="0" anchor="ct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 Over 27 million developers globally, with growing demand for digital mental health tools.</a:t>
            </a:r>
            <a:endParaRPr lang="en-US" sz="153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graphicFrame>
        <p:nvGraphicFramePr>
          <p:cNvPr id="6" name="Table 0"/>
          <p:cNvGraphicFramePr>
            <a:graphicFrameLocks noGrp="1"/>
          </p:cNvGraphicFramePr>
          <p:nvPr>
            <p:extLst>
              <p:ext uri="{D42A27DB-BD31-4B8C-83A1-F6EECF244321}">
                <p14:modId xmlns:p14="http://schemas.microsoft.com/office/powerpoint/2010/main" val="1579011935"/>
              </p:ext>
            </p:extLst>
          </p:nvPr>
        </p:nvGraphicFramePr>
        <p:xfrm>
          <a:off x="685800" y="2871216"/>
          <a:ext cx="13249656" cy="2651760"/>
        </p:xfrm>
        <a:graphic>
          <a:graphicData uri="http://schemas.openxmlformats.org/drawingml/2006/table">
            <a:tbl>
              <a:tblPr/>
              <a:tblGrid>
                <a:gridCol w="4416552">
                  <a:extLst>
                    <a:ext uri="{9D8B030D-6E8A-4147-A177-3AD203B41FA5}">
                      <a16:colId xmlns:a16="http://schemas.microsoft.com/office/drawing/2014/main" val="20000"/>
                    </a:ext>
                  </a:extLst>
                </a:gridCol>
                <a:gridCol w="4416552">
                  <a:extLst>
                    <a:ext uri="{9D8B030D-6E8A-4147-A177-3AD203B41FA5}">
                      <a16:colId xmlns:a16="http://schemas.microsoft.com/office/drawing/2014/main" val="20001"/>
                    </a:ext>
                  </a:extLst>
                </a:gridCol>
                <a:gridCol w="4416552">
                  <a:extLst>
                    <a:ext uri="{9D8B030D-6E8A-4147-A177-3AD203B41FA5}">
                      <a16:colId xmlns:a16="http://schemas.microsoft.com/office/drawing/2014/main" val="20002"/>
                    </a:ext>
                  </a:extLst>
                </a:gridCol>
              </a:tblGrid>
              <a:tr h="530352">
                <a:tc>
                  <a:txBody>
                    <a:bodyPr/>
                    <a:lstStyle/>
                    <a:p>
                      <a:pPr marL="0" indent="0" algn="l">
                        <a:lnSpc>
                          <a:spcPts val="1920"/>
                        </a:lnSpc>
                        <a:buNone/>
                      </a:pPr>
                      <a:r>
                        <a:rPr lang="en-US" sz="1530" dirty="0">
                          <a:solidFill>
                            <a:srgbClr val="03161C"/>
                          </a:solidFill>
                          <a:latin typeface="思源黑体-思源黑体-Medium" pitchFamily="34" charset="0"/>
                          <a:ea typeface="思源黑体-思源黑体-Medium" pitchFamily="34" charset="-122"/>
                          <a:cs typeface="思源黑体-思源黑体-Medium" pitchFamily="34" charset="-120"/>
                        </a:rPr>
                        <a:t>App</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77D8F2"/>
                    </a:solidFill>
                  </a:tcPr>
                </a:tc>
                <a:tc>
                  <a:txBody>
                    <a:bodyPr/>
                    <a:lstStyle/>
                    <a:p>
                      <a:pPr marL="0" indent="0" algn="l">
                        <a:lnSpc>
                          <a:spcPts val="1920"/>
                        </a:lnSpc>
                        <a:buNone/>
                      </a:pPr>
                      <a:r>
                        <a:rPr lang="en-US" sz="1530" dirty="0">
                          <a:solidFill>
                            <a:srgbClr val="03161C"/>
                          </a:solidFill>
                          <a:latin typeface="思源黑体-思源黑体-Medium" pitchFamily="34" charset="0"/>
                          <a:ea typeface="思源黑体-思源黑体-Medium" pitchFamily="34" charset="-122"/>
                          <a:cs typeface="思源黑体-思源黑体-Medium" pitchFamily="34" charset="-120"/>
                        </a:rPr>
                        <a:t>Key Features</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77D8F2"/>
                    </a:solidFill>
                  </a:tcPr>
                </a:tc>
                <a:tc>
                  <a:txBody>
                    <a:bodyPr/>
                    <a:lstStyle/>
                    <a:p>
                      <a:pPr marL="0" indent="0" algn="l">
                        <a:lnSpc>
                          <a:spcPts val="1920"/>
                        </a:lnSpc>
                        <a:buNone/>
                      </a:pPr>
                      <a:r>
                        <a:rPr lang="en-US" sz="1530" dirty="0">
                          <a:solidFill>
                            <a:srgbClr val="03161C"/>
                          </a:solidFill>
                          <a:latin typeface="思源黑体-思源黑体-Medium" pitchFamily="34" charset="0"/>
                          <a:ea typeface="思源黑体-思源黑体-Medium" pitchFamily="34" charset="-122"/>
                          <a:cs typeface="思源黑体-思源黑体-Medium" pitchFamily="34" charset="-120"/>
                        </a:rPr>
                        <a:t>Limitations</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77D8F2"/>
                    </a:solidFill>
                  </a:tcPr>
                </a:tc>
                <a:extLst>
                  <a:ext uri="{0D108BD9-81ED-4DB2-BD59-A6C34878D82A}">
                    <a16:rowId xmlns:a16="http://schemas.microsoft.com/office/drawing/2014/main" val="10000"/>
                  </a:ext>
                </a:extLst>
              </a:tr>
              <a:tr h="530352">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Wysa</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AI chatbot + paid human coach</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Limited free version; costly support</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extLst>
                  <a:ext uri="{0D108BD9-81ED-4DB2-BD59-A6C34878D82A}">
                    <a16:rowId xmlns:a16="http://schemas.microsoft.com/office/drawing/2014/main" val="10001"/>
                  </a:ext>
                </a:extLst>
              </a:tr>
              <a:tr h="530352">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Woebot</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AI cognitive therapy chatbot</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No therapist integration</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extLst>
                  <a:ext uri="{0D108BD9-81ED-4DB2-BD59-A6C34878D82A}">
                    <a16:rowId xmlns:a16="http://schemas.microsoft.com/office/drawing/2014/main" val="10002"/>
                  </a:ext>
                </a:extLst>
              </a:tr>
              <a:tr h="530352">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Youper</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AI journaling &amp; assessments</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Lacks real therapy sessions</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extLst>
                  <a:ext uri="{0D108BD9-81ED-4DB2-BD59-A6C34878D82A}">
                    <a16:rowId xmlns:a16="http://schemas.microsoft.com/office/drawing/2014/main" val="10003"/>
                  </a:ext>
                </a:extLst>
              </a:tr>
              <a:tr h="530352">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Earkick</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AI mood &amp; anxiety tracking</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tc>
                  <a:txBody>
                    <a:bodyPr/>
                    <a:lstStyle/>
                    <a:p>
                      <a:pPr marL="0" indent="0" algn="l">
                        <a:lnSpc>
                          <a:spcPts val="1920"/>
                        </a:lnSpc>
                        <a:buNone/>
                      </a:pPr>
                      <a:r>
                        <a:rPr lang="en-US" sz="1530" dirty="0">
                          <a:solidFill>
                            <a:srgbClr val="2E2E2E"/>
                          </a:solidFill>
                          <a:latin typeface="思源黑体-思源黑体-Medium" pitchFamily="34" charset="0"/>
                          <a:ea typeface="思源黑体-思源黑体-Medium" pitchFamily="34" charset="-122"/>
                          <a:cs typeface="思源黑体-思源黑体-Medium" pitchFamily="34" charset="-120"/>
                        </a:rPr>
                        <a:t>Limited to iOS; no therapist access</a:t>
                      </a:r>
                      <a:endParaRPr lang="en-US" sz="1200" dirty="0"/>
                    </a:p>
                  </a:txBody>
                  <a:tcPr marL="194310" marR="194310" marT="116840" marB="11684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60C6E2"/>
                    </a:solidFill>
                  </a:tcPr>
                </a:tc>
                <a:extLst>
                  <a:ext uri="{0D108BD9-81ED-4DB2-BD59-A6C34878D82A}">
                    <a16:rowId xmlns:a16="http://schemas.microsoft.com/office/drawing/2014/main" val="10004"/>
                  </a:ext>
                </a:extLst>
              </a:tr>
            </a:tbl>
          </a:graphicData>
        </a:graphic>
      </p:graphicFrame>
      <p:sp>
        <p:nvSpPr>
          <p:cNvPr id="4" name="Text 0"/>
          <p:cNvSpPr/>
          <p:nvPr/>
        </p:nvSpPr>
        <p:spPr>
          <a:xfrm>
            <a:off x="685800" y="2039112"/>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77D8F2"/>
                </a:solidFill>
                <a:latin typeface="AlibabaPuHuiTi-Alibaba-PuHuiTi" pitchFamily="34" charset="0"/>
                <a:ea typeface="AlibabaPuHuiTi-Alibaba-PuHuiTi" pitchFamily="34" charset="-122"/>
                <a:cs typeface="AlibabaPuHuiTi-Alibaba-PuHuiTi" pitchFamily="34" charset="-120"/>
              </a:rPr>
              <a:t>3. Related Work</a:t>
            </a:r>
            <a:endParaRPr lang="en-US" sz="3840" dirty="0"/>
          </a:p>
        </p:txBody>
      </p:sp>
      <p:sp>
        <p:nvSpPr>
          <p:cNvPr id="5" name="Text 1"/>
          <p:cNvSpPr/>
          <p:nvPr/>
        </p:nvSpPr>
        <p:spPr>
          <a:xfrm>
            <a:off x="685800" y="5715000"/>
            <a:ext cx="13267944" cy="493776"/>
          </a:xfrm>
          <a:prstGeom prst="rect">
            <a:avLst/>
          </a:prstGeom>
          <a:noFill/>
          <a:ln/>
        </p:spPr>
        <p:txBody>
          <a:bodyPr wrap="square" lIns="0" tIns="0" rIns="0" bIns="0" rtlCol="0" anchor="ctr"/>
          <a:lstStyle/>
          <a:p>
            <a:pPr marL="0" indent="0" algn="l">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MoodGenie fills the gap by integrating AI self-help, therapist sessions, and mood analytics into one hybrid, privacy-first platform tailored for the tech community.</a:t>
            </a:r>
            <a:endParaRPr lang="en-US" sz="153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270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pic>
        <p:nvPicPr>
          <p:cNvPr id="4" name="Image 2" descr="preencoded.png"/>
          <p:cNvPicPr>
            <a:picLocks noChangeAspect="1"/>
          </p:cNvPicPr>
          <p:nvPr/>
        </p:nvPicPr>
        <p:blipFill>
          <a:blip r:embed="rId5"/>
          <a:stretch>
            <a:fillRect/>
          </a:stretch>
        </p:blipFill>
        <p:spPr>
          <a:xfrm>
            <a:off x="557784" y="3813048"/>
            <a:ext cx="8293608" cy="1225296"/>
          </a:xfrm>
          <a:prstGeom prst="rect">
            <a:avLst/>
          </a:prstGeom>
        </p:spPr>
      </p:pic>
      <p:sp>
        <p:nvSpPr>
          <p:cNvPr id="5" name="Text 0"/>
          <p:cNvSpPr/>
          <p:nvPr/>
        </p:nvSpPr>
        <p:spPr>
          <a:xfrm>
            <a:off x="685800" y="2990088"/>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77D8F2"/>
                </a:solidFill>
                <a:latin typeface="AlibabaPuHuiTi-Alibaba-PuHuiTi" pitchFamily="34" charset="0"/>
                <a:ea typeface="AlibabaPuHuiTi-Alibaba-PuHuiTi" pitchFamily="34" charset="-122"/>
                <a:cs typeface="AlibabaPuHuiTi-Alibaba-PuHuiTi" pitchFamily="34" charset="-120"/>
              </a:rPr>
              <a:t>4. Project Scope</a:t>
            </a:r>
            <a:endParaRPr lang="en-US" sz="3840" dirty="0"/>
          </a:p>
        </p:txBody>
      </p:sp>
      <p:sp>
        <p:nvSpPr>
          <p:cNvPr id="6" name="Text 1"/>
          <p:cNvSpPr/>
          <p:nvPr/>
        </p:nvSpPr>
        <p:spPr>
          <a:xfrm>
            <a:off x="914400" y="3941064"/>
            <a:ext cx="7845552" cy="310896"/>
          </a:xfrm>
          <a:prstGeom prst="rect">
            <a:avLst/>
          </a:prstGeom>
          <a:noFill/>
          <a:ln/>
        </p:spPr>
        <p:txBody>
          <a:bodyPr wrap="none" lIns="0" tIns="0" rIns="0" bIns="0" rtlCol="0" anchor="ctr"/>
          <a:lstStyle/>
          <a:p>
            <a:pPr marL="0" indent="0" algn="l">
              <a:lnSpc>
                <a:spcPts val="2400"/>
              </a:lnSpc>
              <a:buNone/>
            </a:pPr>
            <a:r>
              <a:rPr lang="en-US" sz="2000" b="1" dirty="0">
                <a:solidFill>
                  <a:srgbClr val="DBDBDB"/>
                </a:solidFill>
                <a:latin typeface="AlibabaPuHuiTi-Alibaba-PuHuiTi" pitchFamily="34" charset="0"/>
                <a:ea typeface="AlibabaPuHuiTi-Alibaba-PuHuiTi" pitchFamily="34" charset="-122"/>
                <a:cs typeface="AlibabaPuHuiTi-Alibaba-PuHuiTi" pitchFamily="34" charset="-120"/>
              </a:rPr>
              <a:t>Goal:</a:t>
            </a:r>
            <a:endParaRPr lang="en-US" sz="2000" b="1" dirty="0"/>
          </a:p>
        </p:txBody>
      </p:sp>
      <p:sp>
        <p:nvSpPr>
          <p:cNvPr id="7" name="Text 2"/>
          <p:cNvSpPr/>
          <p:nvPr/>
        </p:nvSpPr>
        <p:spPr>
          <a:xfrm>
            <a:off x="909828" y="4398264"/>
            <a:ext cx="7845552" cy="493776"/>
          </a:xfrm>
          <a:prstGeom prst="rect">
            <a:avLst/>
          </a:prstGeom>
          <a:noFill/>
          <a:ln/>
        </p:spPr>
        <p:txBody>
          <a:bodyPr wrap="square" lIns="0" tIns="0" rIns="0" bIns="0" rtlCol="0" anchor="ctr"/>
          <a:lstStyle/>
          <a:p>
            <a:pPr marL="0" indent="0" algn="l">
              <a:lnSpc>
                <a:spcPts val="1920"/>
              </a:lnSpc>
              <a:buNone/>
            </a:pPr>
            <a:r>
              <a:rPr lang="en-US" dirty="0">
                <a:solidFill>
                  <a:srgbClr val="DBDBDB"/>
                </a:solidFill>
                <a:latin typeface="思源黑体-思源黑体-Medium" pitchFamily="34" charset="0"/>
                <a:ea typeface="思源黑体-思源黑体-Medium" pitchFamily="34" charset="-122"/>
                <a:cs typeface="思源黑体-思源黑体-Medium" pitchFamily="34" charset="-120"/>
              </a:rPr>
              <a:t> Develop a hybrid mental wellness app combining AI emotional support, professional therapy, and mood tracking.</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pic>
        <p:nvPicPr>
          <p:cNvPr id="4" name="Image 2" descr="preencoded.png"/>
          <p:cNvPicPr>
            <a:picLocks noChangeAspect="1"/>
          </p:cNvPicPr>
          <p:nvPr/>
        </p:nvPicPr>
        <p:blipFill>
          <a:blip r:embed="rId5"/>
          <a:stretch>
            <a:fillRect/>
          </a:stretch>
        </p:blipFill>
        <p:spPr>
          <a:xfrm>
            <a:off x="704088" y="2670048"/>
            <a:ext cx="4023360" cy="1645920"/>
          </a:xfrm>
          <a:prstGeom prst="rect">
            <a:avLst/>
          </a:prstGeom>
        </p:spPr>
      </p:pic>
      <p:pic>
        <p:nvPicPr>
          <p:cNvPr id="5" name="Image 3" descr="preencoded.png"/>
          <p:cNvPicPr>
            <a:picLocks noChangeAspect="1"/>
          </p:cNvPicPr>
          <p:nvPr/>
        </p:nvPicPr>
        <p:blipFill>
          <a:blip r:embed="rId5"/>
          <a:stretch>
            <a:fillRect/>
          </a:stretch>
        </p:blipFill>
        <p:spPr>
          <a:xfrm>
            <a:off x="704088" y="4535424"/>
            <a:ext cx="4023360" cy="1645920"/>
          </a:xfrm>
          <a:prstGeom prst="rect">
            <a:avLst/>
          </a:prstGeom>
        </p:spPr>
      </p:pic>
      <p:pic>
        <p:nvPicPr>
          <p:cNvPr id="6" name="Image 4" descr="preencoded.png"/>
          <p:cNvPicPr>
            <a:picLocks noChangeAspect="1"/>
          </p:cNvPicPr>
          <p:nvPr/>
        </p:nvPicPr>
        <p:blipFill>
          <a:blip r:embed="rId5"/>
          <a:stretch>
            <a:fillRect/>
          </a:stretch>
        </p:blipFill>
        <p:spPr>
          <a:xfrm>
            <a:off x="4946904" y="2670048"/>
            <a:ext cx="4023360" cy="1645920"/>
          </a:xfrm>
          <a:prstGeom prst="rect">
            <a:avLst/>
          </a:prstGeom>
        </p:spPr>
      </p:pic>
      <p:pic>
        <p:nvPicPr>
          <p:cNvPr id="7" name="Image 5" descr="preencoded.png"/>
          <p:cNvPicPr>
            <a:picLocks noChangeAspect="1"/>
          </p:cNvPicPr>
          <p:nvPr/>
        </p:nvPicPr>
        <p:blipFill>
          <a:blip r:embed="rId5"/>
          <a:stretch>
            <a:fillRect/>
          </a:stretch>
        </p:blipFill>
        <p:spPr>
          <a:xfrm>
            <a:off x="4946904" y="4535424"/>
            <a:ext cx="4023360" cy="1645920"/>
          </a:xfrm>
          <a:prstGeom prst="rect">
            <a:avLst/>
          </a:prstGeom>
        </p:spPr>
      </p:pic>
      <p:pic>
        <p:nvPicPr>
          <p:cNvPr id="8" name="Image 6" descr="preencoded.png"/>
          <p:cNvPicPr>
            <a:picLocks noChangeAspect="1"/>
          </p:cNvPicPr>
          <p:nvPr/>
        </p:nvPicPr>
        <p:blipFill>
          <a:blip r:embed="rId6"/>
          <a:stretch>
            <a:fillRect/>
          </a:stretch>
        </p:blipFill>
        <p:spPr>
          <a:xfrm>
            <a:off x="685800" y="2999232"/>
            <a:ext cx="4050792" cy="1335024"/>
          </a:xfrm>
          <a:prstGeom prst="rect">
            <a:avLst/>
          </a:prstGeom>
        </p:spPr>
      </p:pic>
      <p:pic>
        <p:nvPicPr>
          <p:cNvPr id="9" name="Image 7" descr="preencoded.png"/>
          <p:cNvPicPr>
            <a:picLocks noChangeAspect="1"/>
          </p:cNvPicPr>
          <p:nvPr/>
        </p:nvPicPr>
        <p:blipFill>
          <a:blip r:embed="rId6"/>
          <a:stretch>
            <a:fillRect/>
          </a:stretch>
        </p:blipFill>
        <p:spPr>
          <a:xfrm>
            <a:off x="685800" y="4864608"/>
            <a:ext cx="4050792" cy="1335024"/>
          </a:xfrm>
          <a:prstGeom prst="rect">
            <a:avLst/>
          </a:prstGeom>
        </p:spPr>
      </p:pic>
      <p:pic>
        <p:nvPicPr>
          <p:cNvPr id="10" name="Image 8" descr="preencoded.png"/>
          <p:cNvPicPr>
            <a:picLocks noChangeAspect="1"/>
          </p:cNvPicPr>
          <p:nvPr/>
        </p:nvPicPr>
        <p:blipFill>
          <a:blip r:embed="rId6"/>
          <a:stretch>
            <a:fillRect/>
          </a:stretch>
        </p:blipFill>
        <p:spPr>
          <a:xfrm>
            <a:off x="4928616" y="2999232"/>
            <a:ext cx="4050792" cy="1335024"/>
          </a:xfrm>
          <a:prstGeom prst="rect">
            <a:avLst/>
          </a:prstGeom>
        </p:spPr>
      </p:pic>
      <p:pic>
        <p:nvPicPr>
          <p:cNvPr id="11" name="Image 9" descr="preencoded.png"/>
          <p:cNvPicPr>
            <a:picLocks noChangeAspect="1"/>
          </p:cNvPicPr>
          <p:nvPr/>
        </p:nvPicPr>
        <p:blipFill>
          <a:blip r:embed="rId6"/>
          <a:stretch>
            <a:fillRect/>
          </a:stretch>
        </p:blipFill>
        <p:spPr>
          <a:xfrm>
            <a:off x="4928616" y="4864608"/>
            <a:ext cx="4050792" cy="1335024"/>
          </a:xfrm>
          <a:prstGeom prst="rect">
            <a:avLst/>
          </a:prstGeom>
        </p:spPr>
      </p:pic>
      <p:pic>
        <p:nvPicPr>
          <p:cNvPr id="12" name="Image 10" descr="preencoded.png"/>
          <p:cNvPicPr>
            <a:picLocks noChangeAspect="1"/>
          </p:cNvPicPr>
          <p:nvPr/>
        </p:nvPicPr>
        <p:blipFill>
          <a:blip r:embed="rId7"/>
          <a:stretch>
            <a:fillRect/>
          </a:stretch>
        </p:blipFill>
        <p:spPr>
          <a:xfrm>
            <a:off x="685800" y="2898648"/>
            <a:ext cx="4050792" cy="128016"/>
          </a:xfrm>
          <a:prstGeom prst="rect">
            <a:avLst/>
          </a:prstGeom>
        </p:spPr>
      </p:pic>
      <p:pic>
        <p:nvPicPr>
          <p:cNvPr id="13" name="Image 11" descr="preencoded.png"/>
          <p:cNvPicPr>
            <a:picLocks noChangeAspect="1"/>
          </p:cNvPicPr>
          <p:nvPr/>
        </p:nvPicPr>
        <p:blipFill>
          <a:blip r:embed="rId7"/>
          <a:stretch>
            <a:fillRect/>
          </a:stretch>
        </p:blipFill>
        <p:spPr>
          <a:xfrm>
            <a:off x="685800" y="4764024"/>
            <a:ext cx="4050792" cy="128016"/>
          </a:xfrm>
          <a:prstGeom prst="rect">
            <a:avLst/>
          </a:prstGeom>
        </p:spPr>
      </p:pic>
      <p:pic>
        <p:nvPicPr>
          <p:cNvPr id="14" name="Image 12" descr="preencoded.png"/>
          <p:cNvPicPr>
            <a:picLocks noChangeAspect="1"/>
          </p:cNvPicPr>
          <p:nvPr/>
        </p:nvPicPr>
        <p:blipFill>
          <a:blip r:embed="rId7"/>
          <a:stretch>
            <a:fillRect/>
          </a:stretch>
        </p:blipFill>
        <p:spPr>
          <a:xfrm>
            <a:off x="4928616" y="2898648"/>
            <a:ext cx="4050792" cy="128016"/>
          </a:xfrm>
          <a:prstGeom prst="rect">
            <a:avLst/>
          </a:prstGeom>
        </p:spPr>
      </p:pic>
      <p:pic>
        <p:nvPicPr>
          <p:cNvPr id="15" name="Image 13" descr="preencoded.png"/>
          <p:cNvPicPr>
            <a:picLocks noChangeAspect="1"/>
          </p:cNvPicPr>
          <p:nvPr/>
        </p:nvPicPr>
        <p:blipFill>
          <a:blip r:embed="rId7"/>
          <a:stretch>
            <a:fillRect/>
          </a:stretch>
        </p:blipFill>
        <p:spPr>
          <a:xfrm>
            <a:off x="4928616" y="4764024"/>
            <a:ext cx="4050792" cy="128016"/>
          </a:xfrm>
          <a:prstGeom prst="rect">
            <a:avLst/>
          </a:prstGeom>
        </p:spPr>
      </p:pic>
      <p:pic>
        <p:nvPicPr>
          <p:cNvPr id="16" name="Image 14" descr="preencoded.png"/>
          <p:cNvPicPr>
            <a:picLocks noChangeAspect="1"/>
          </p:cNvPicPr>
          <p:nvPr/>
        </p:nvPicPr>
        <p:blipFill>
          <a:blip r:embed="rId8"/>
          <a:stretch>
            <a:fillRect/>
          </a:stretch>
        </p:blipFill>
        <p:spPr>
          <a:xfrm>
            <a:off x="2414016" y="2670048"/>
            <a:ext cx="585216" cy="585216"/>
          </a:xfrm>
          <a:prstGeom prst="rect">
            <a:avLst/>
          </a:prstGeom>
        </p:spPr>
      </p:pic>
      <p:pic>
        <p:nvPicPr>
          <p:cNvPr id="17" name="Image 15" descr="preencoded.png"/>
          <p:cNvPicPr>
            <a:picLocks noChangeAspect="1"/>
          </p:cNvPicPr>
          <p:nvPr/>
        </p:nvPicPr>
        <p:blipFill>
          <a:blip r:embed="rId8"/>
          <a:stretch>
            <a:fillRect/>
          </a:stretch>
        </p:blipFill>
        <p:spPr>
          <a:xfrm>
            <a:off x="2414016" y="4535424"/>
            <a:ext cx="585216" cy="585216"/>
          </a:xfrm>
          <a:prstGeom prst="rect">
            <a:avLst/>
          </a:prstGeom>
        </p:spPr>
      </p:pic>
      <p:pic>
        <p:nvPicPr>
          <p:cNvPr id="18" name="Image 16" descr="preencoded.png"/>
          <p:cNvPicPr>
            <a:picLocks noChangeAspect="1"/>
          </p:cNvPicPr>
          <p:nvPr/>
        </p:nvPicPr>
        <p:blipFill>
          <a:blip r:embed="rId8"/>
          <a:stretch>
            <a:fillRect/>
          </a:stretch>
        </p:blipFill>
        <p:spPr>
          <a:xfrm>
            <a:off x="6656832" y="2670048"/>
            <a:ext cx="585216" cy="585216"/>
          </a:xfrm>
          <a:prstGeom prst="rect">
            <a:avLst/>
          </a:prstGeom>
        </p:spPr>
      </p:pic>
      <p:pic>
        <p:nvPicPr>
          <p:cNvPr id="19" name="Image 17" descr="preencoded.png"/>
          <p:cNvPicPr>
            <a:picLocks noChangeAspect="1"/>
          </p:cNvPicPr>
          <p:nvPr/>
        </p:nvPicPr>
        <p:blipFill>
          <a:blip r:embed="rId8"/>
          <a:stretch>
            <a:fillRect/>
          </a:stretch>
        </p:blipFill>
        <p:spPr>
          <a:xfrm>
            <a:off x="6656832" y="4535424"/>
            <a:ext cx="585216" cy="585216"/>
          </a:xfrm>
          <a:prstGeom prst="rect">
            <a:avLst/>
          </a:prstGeom>
        </p:spPr>
      </p:pic>
      <p:sp>
        <p:nvSpPr>
          <p:cNvPr id="20" name="Text 0"/>
          <p:cNvSpPr/>
          <p:nvPr/>
        </p:nvSpPr>
        <p:spPr>
          <a:xfrm>
            <a:off x="685800" y="1828800"/>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77D8F2"/>
                </a:solidFill>
                <a:latin typeface="AlibabaPuHuiTi-Alibaba-PuHuiTi" pitchFamily="34" charset="0"/>
                <a:ea typeface="AlibabaPuHuiTi-Alibaba-PuHuiTi" pitchFamily="34" charset="-122"/>
                <a:cs typeface="AlibabaPuHuiTi-Alibaba-PuHuiTi" pitchFamily="34" charset="-120"/>
              </a:rPr>
              <a:t>Core Features</a:t>
            </a:r>
            <a:endParaRPr lang="en-US" sz="3840" dirty="0"/>
          </a:p>
        </p:txBody>
      </p:sp>
      <p:sp>
        <p:nvSpPr>
          <p:cNvPr id="21" name="Text 1"/>
          <p:cNvSpPr/>
          <p:nvPr/>
        </p:nvSpPr>
        <p:spPr>
          <a:xfrm>
            <a:off x="914400" y="3419856"/>
            <a:ext cx="3602736" cy="493776"/>
          </a:xfrm>
          <a:prstGeom prst="rect">
            <a:avLst/>
          </a:prstGeom>
          <a:noFill/>
          <a:ln/>
        </p:spPr>
        <p:txBody>
          <a:bodyPr wrap="square" lIns="0" tIns="0" rIns="0" bIns="0" rtlCol="0" anchor="ctr"/>
          <a:lstStyle/>
          <a:p>
            <a:pPr marL="0" indent="0" algn="l">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Empathetic AI chatbot for mood check-ins.</a:t>
            </a:r>
            <a:endParaRPr lang="en-US" sz="1530" dirty="0"/>
          </a:p>
        </p:txBody>
      </p:sp>
      <p:sp>
        <p:nvSpPr>
          <p:cNvPr id="22" name="Text 2"/>
          <p:cNvSpPr/>
          <p:nvPr/>
        </p:nvSpPr>
        <p:spPr>
          <a:xfrm>
            <a:off x="2624328" y="2752344"/>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050505"/>
                </a:solidFill>
                <a:latin typeface="思源黑体-思源黑体-Medium" pitchFamily="34" charset="0"/>
                <a:ea typeface="思源黑体-思源黑体-Medium" pitchFamily="34" charset="-122"/>
                <a:cs typeface="思源黑体-思源黑体-Medium" pitchFamily="34" charset="-120"/>
              </a:rPr>
              <a:t>1</a:t>
            </a:r>
            <a:endParaRPr lang="en-US" sz="2300" dirty="0"/>
          </a:p>
        </p:txBody>
      </p:sp>
      <p:sp>
        <p:nvSpPr>
          <p:cNvPr id="23" name="Text 3"/>
          <p:cNvSpPr/>
          <p:nvPr/>
        </p:nvSpPr>
        <p:spPr>
          <a:xfrm>
            <a:off x="2624328" y="4617720"/>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050505"/>
                </a:solidFill>
                <a:latin typeface="思源黑体-思源黑体-Medium" pitchFamily="34" charset="0"/>
                <a:ea typeface="思源黑体-思源黑体-Medium" pitchFamily="34" charset="-122"/>
                <a:cs typeface="思源黑体-思源黑体-Medium" pitchFamily="34" charset="-120"/>
              </a:rPr>
              <a:t>3</a:t>
            </a:r>
            <a:endParaRPr lang="en-US" sz="2300" dirty="0"/>
          </a:p>
        </p:txBody>
      </p:sp>
      <p:sp>
        <p:nvSpPr>
          <p:cNvPr id="24" name="Text 4"/>
          <p:cNvSpPr/>
          <p:nvPr/>
        </p:nvSpPr>
        <p:spPr>
          <a:xfrm>
            <a:off x="914400" y="5285232"/>
            <a:ext cx="3602736" cy="493776"/>
          </a:xfrm>
          <a:prstGeom prst="rect">
            <a:avLst/>
          </a:prstGeom>
          <a:noFill/>
          <a:ln/>
        </p:spPr>
        <p:txBody>
          <a:bodyPr wrap="square" lIns="0" tIns="0" rIns="0" bIns="0" rtlCol="0" anchor="ctr"/>
          <a:lstStyle/>
          <a:p>
            <a:pPr marL="0" indent="0" algn="l">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Mood tracking with weekly/monthly analytics.</a:t>
            </a:r>
            <a:endParaRPr lang="en-US" sz="1530" dirty="0"/>
          </a:p>
        </p:txBody>
      </p:sp>
      <p:sp>
        <p:nvSpPr>
          <p:cNvPr id="25" name="Text 5"/>
          <p:cNvSpPr/>
          <p:nvPr/>
        </p:nvSpPr>
        <p:spPr>
          <a:xfrm>
            <a:off x="5157216" y="3419856"/>
            <a:ext cx="3602736" cy="246888"/>
          </a:xfrm>
          <a:prstGeom prst="rect">
            <a:avLst/>
          </a:prstGeom>
          <a:noFill/>
          <a:ln/>
        </p:spPr>
        <p:txBody>
          <a:bodyPr wrap="none" lIns="0" tIns="0" rIns="0" bIns="0" rtlCol="0" anchor="ctr"/>
          <a:lstStyle/>
          <a:p>
            <a:pPr marL="0" indent="0" algn="l">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Secure therapist video/text sessions.</a:t>
            </a:r>
            <a:endParaRPr lang="en-US" sz="1530" dirty="0"/>
          </a:p>
        </p:txBody>
      </p:sp>
      <p:sp>
        <p:nvSpPr>
          <p:cNvPr id="26" name="Text 6"/>
          <p:cNvSpPr/>
          <p:nvPr/>
        </p:nvSpPr>
        <p:spPr>
          <a:xfrm>
            <a:off x="5157216" y="5285232"/>
            <a:ext cx="3602736" cy="493776"/>
          </a:xfrm>
          <a:prstGeom prst="rect">
            <a:avLst/>
          </a:prstGeom>
          <a:noFill/>
          <a:ln/>
        </p:spPr>
        <p:txBody>
          <a:bodyPr wrap="square" lIns="0" tIns="0" rIns="0" bIns="0" rtlCol="0" anchor="ctr"/>
          <a:lstStyle/>
          <a:p>
            <a:pPr marL="0" indent="0" algn="l">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Data privacy controls and encryption.</a:t>
            </a:r>
            <a:endParaRPr lang="en-US" sz="1530" dirty="0"/>
          </a:p>
        </p:txBody>
      </p:sp>
      <p:sp>
        <p:nvSpPr>
          <p:cNvPr id="27" name="Text 7"/>
          <p:cNvSpPr/>
          <p:nvPr/>
        </p:nvSpPr>
        <p:spPr>
          <a:xfrm>
            <a:off x="6867144" y="2752344"/>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050505"/>
                </a:solidFill>
                <a:latin typeface="思源黑体-思源黑体-Medium" pitchFamily="34" charset="0"/>
                <a:ea typeface="思源黑体-思源黑体-Medium" pitchFamily="34" charset="-122"/>
                <a:cs typeface="思源黑体-思源黑体-Medium" pitchFamily="34" charset="-120"/>
              </a:rPr>
              <a:t>2</a:t>
            </a:r>
            <a:endParaRPr lang="en-US" sz="2300" dirty="0"/>
          </a:p>
        </p:txBody>
      </p:sp>
      <p:sp>
        <p:nvSpPr>
          <p:cNvPr id="28" name="Text 8"/>
          <p:cNvSpPr/>
          <p:nvPr/>
        </p:nvSpPr>
        <p:spPr>
          <a:xfrm>
            <a:off x="6867144" y="4617720"/>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050505"/>
                </a:solidFill>
                <a:latin typeface="思源黑体-思源黑体-Medium" pitchFamily="34" charset="0"/>
                <a:ea typeface="思源黑体-思源黑体-Medium" pitchFamily="34" charset="-122"/>
                <a:cs typeface="思源黑体-思源黑体-Medium" pitchFamily="34" charset="-120"/>
              </a:rPr>
              <a:t>4</a:t>
            </a:r>
            <a:endParaRPr lang="en-US" sz="2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514600"/>
          </a:xfrm>
          <a:prstGeom prst="rect">
            <a:avLst/>
          </a:prstGeom>
        </p:spPr>
      </p:pic>
      <p:pic>
        <p:nvPicPr>
          <p:cNvPr id="4" name="Image 2" descr="preencoded.png"/>
          <p:cNvPicPr>
            <a:picLocks noChangeAspect="1"/>
          </p:cNvPicPr>
          <p:nvPr/>
        </p:nvPicPr>
        <p:blipFill>
          <a:blip r:embed="rId5"/>
          <a:stretch>
            <a:fillRect/>
          </a:stretch>
        </p:blipFill>
        <p:spPr>
          <a:xfrm>
            <a:off x="685800" y="4645152"/>
            <a:ext cx="6537960" cy="502920"/>
          </a:xfrm>
          <a:prstGeom prst="rect">
            <a:avLst/>
          </a:prstGeom>
        </p:spPr>
      </p:pic>
      <p:pic>
        <p:nvPicPr>
          <p:cNvPr id="5" name="Image 3" descr="preencoded.png"/>
          <p:cNvPicPr>
            <a:picLocks noChangeAspect="1"/>
          </p:cNvPicPr>
          <p:nvPr/>
        </p:nvPicPr>
        <p:blipFill>
          <a:blip r:embed="rId5"/>
          <a:stretch>
            <a:fillRect/>
          </a:stretch>
        </p:blipFill>
        <p:spPr>
          <a:xfrm>
            <a:off x="685800" y="5330952"/>
            <a:ext cx="6537960" cy="502920"/>
          </a:xfrm>
          <a:prstGeom prst="rect">
            <a:avLst/>
          </a:prstGeom>
        </p:spPr>
      </p:pic>
      <p:pic>
        <p:nvPicPr>
          <p:cNvPr id="6" name="Image 4" descr="preencoded.png"/>
          <p:cNvPicPr>
            <a:picLocks noChangeAspect="1"/>
          </p:cNvPicPr>
          <p:nvPr/>
        </p:nvPicPr>
        <p:blipFill>
          <a:blip r:embed="rId6"/>
          <a:stretch>
            <a:fillRect/>
          </a:stretch>
        </p:blipFill>
        <p:spPr>
          <a:xfrm>
            <a:off x="685800" y="6025896"/>
            <a:ext cx="13267944" cy="502920"/>
          </a:xfrm>
          <a:prstGeom prst="rect">
            <a:avLst/>
          </a:prstGeom>
        </p:spPr>
      </p:pic>
      <p:pic>
        <p:nvPicPr>
          <p:cNvPr id="7" name="Image 5" descr="preencoded.png"/>
          <p:cNvPicPr>
            <a:picLocks noChangeAspect="1"/>
          </p:cNvPicPr>
          <p:nvPr/>
        </p:nvPicPr>
        <p:blipFill>
          <a:blip r:embed="rId5"/>
          <a:stretch>
            <a:fillRect/>
          </a:stretch>
        </p:blipFill>
        <p:spPr>
          <a:xfrm>
            <a:off x="7415784" y="4645152"/>
            <a:ext cx="6537960" cy="502920"/>
          </a:xfrm>
          <a:prstGeom prst="rect">
            <a:avLst/>
          </a:prstGeom>
        </p:spPr>
      </p:pic>
      <p:pic>
        <p:nvPicPr>
          <p:cNvPr id="8" name="Image 6" descr="preencoded.png"/>
          <p:cNvPicPr>
            <a:picLocks noChangeAspect="1"/>
          </p:cNvPicPr>
          <p:nvPr/>
        </p:nvPicPr>
        <p:blipFill>
          <a:blip r:embed="rId5"/>
          <a:stretch>
            <a:fillRect/>
          </a:stretch>
        </p:blipFill>
        <p:spPr>
          <a:xfrm>
            <a:off x="7415784" y="5330952"/>
            <a:ext cx="6537960" cy="502920"/>
          </a:xfrm>
          <a:prstGeom prst="rect">
            <a:avLst/>
          </a:prstGeom>
        </p:spPr>
      </p:pic>
      <p:pic>
        <p:nvPicPr>
          <p:cNvPr id="9" name="Image 7" descr="preencoded.png"/>
          <p:cNvPicPr>
            <a:picLocks noChangeAspect="1"/>
          </p:cNvPicPr>
          <p:nvPr/>
        </p:nvPicPr>
        <p:blipFill>
          <a:blip r:embed="rId7"/>
          <a:stretch>
            <a:fillRect/>
          </a:stretch>
        </p:blipFill>
        <p:spPr>
          <a:xfrm>
            <a:off x="685800" y="4645152"/>
            <a:ext cx="128016" cy="502920"/>
          </a:xfrm>
          <a:prstGeom prst="rect">
            <a:avLst/>
          </a:prstGeom>
        </p:spPr>
      </p:pic>
      <p:pic>
        <p:nvPicPr>
          <p:cNvPr id="10" name="Image 8" descr="preencoded.png"/>
          <p:cNvPicPr>
            <a:picLocks noChangeAspect="1"/>
          </p:cNvPicPr>
          <p:nvPr/>
        </p:nvPicPr>
        <p:blipFill>
          <a:blip r:embed="rId7"/>
          <a:stretch>
            <a:fillRect/>
          </a:stretch>
        </p:blipFill>
        <p:spPr>
          <a:xfrm>
            <a:off x="685800" y="5330952"/>
            <a:ext cx="128016" cy="502920"/>
          </a:xfrm>
          <a:prstGeom prst="rect">
            <a:avLst/>
          </a:prstGeom>
        </p:spPr>
      </p:pic>
      <p:pic>
        <p:nvPicPr>
          <p:cNvPr id="11" name="Image 9" descr="preencoded.png"/>
          <p:cNvPicPr>
            <a:picLocks noChangeAspect="1"/>
          </p:cNvPicPr>
          <p:nvPr/>
        </p:nvPicPr>
        <p:blipFill>
          <a:blip r:embed="rId7"/>
          <a:stretch>
            <a:fillRect/>
          </a:stretch>
        </p:blipFill>
        <p:spPr>
          <a:xfrm>
            <a:off x="685800" y="6025896"/>
            <a:ext cx="128016" cy="502920"/>
          </a:xfrm>
          <a:prstGeom prst="rect">
            <a:avLst/>
          </a:prstGeom>
        </p:spPr>
      </p:pic>
      <p:pic>
        <p:nvPicPr>
          <p:cNvPr id="12" name="Image 10" descr="preencoded.png"/>
          <p:cNvPicPr>
            <a:picLocks noChangeAspect="1"/>
          </p:cNvPicPr>
          <p:nvPr/>
        </p:nvPicPr>
        <p:blipFill>
          <a:blip r:embed="rId7"/>
          <a:stretch>
            <a:fillRect/>
          </a:stretch>
        </p:blipFill>
        <p:spPr>
          <a:xfrm>
            <a:off x="7415784" y="4645152"/>
            <a:ext cx="128016" cy="502920"/>
          </a:xfrm>
          <a:prstGeom prst="rect">
            <a:avLst/>
          </a:prstGeom>
        </p:spPr>
      </p:pic>
      <p:pic>
        <p:nvPicPr>
          <p:cNvPr id="13" name="Image 11" descr="preencoded.png"/>
          <p:cNvPicPr>
            <a:picLocks noChangeAspect="1"/>
          </p:cNvPicPr>
          <p:nvPr/>
        </p:nvPicPr>
        <p:blipFill>
          <a:blip r:embed="rId7"/>
          <a:stretch>
            <a:fillRect/>
          </a:stretch>
        </p:blipFill>
        <p:spPr>
          <a:xfrm>
            <a:off x="7415784" y="5330952"/>
            <a:ext cx="128016" cy="502920"/>
          </a:xfrm>
          <a:prstGeom prst="rect">
            <a:avLst/>
          </a:prstGeom>
        </p:spPr>
      </p:pic>
      <p:sp>
        <p:nvSpPr>
          <p:cNvPr id="14" name="Text 0"/>
          <p:cNvSpPr/>
          <p:nvPr/>
        </p:nvSpPr>
        <p:spPr>
          <a:xfrm>
            <a:off x="685800" y="3813048"/>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77D8F2"/>
                </a:solidFill>
                <a:latin typeface="AlibabaPuHuiTi-Alibaba-PuHuiTi" pitchFamily="34" charset="0"/>
                <a:ea typeface="AlibabaPuHuiTi-Alibaba-PuHuiTi" pitchFamily="34" charset="-122"/>
                <a:cs typeface="AlibabaPuHuiTi-Alibaba-PuHuiTi" pitchFamily="34" charset="-120"/>
              </a:rPr>
              <a:t>Tools &amp; Technologies</a:t>
            </a:r>
            <a:endParaRPr lang="en-US" sz="3840" dirty="0"/>
          </a:p>
        </p:txBody>
      </p:sp>
      <p:sp>
        <p:nvSpPr>
          <p:cNvPr id="15" name="Text 1"/>
          <p:cNvSpPr/>
          <p:nvPr/>
        </p:nvSpPr>
        <p:spPr>
          <a:xfrm>
            <a:off x="978408" y="4764024"/>
            <a:ext cx="6025896" cy="246888"/>
          </a:xfrm>
          <a:prstGeom prst="rect">
            <a:avLst/>
          </a:prstGeom>
          <a:noFill/>
          <a:ln/>
        </p:spPr>
        <p:txBody>
          <a:bodyPr wrap="none" lIns="0" tIns="0" rIns="0" bIns="0" rtlCol="0" anchor="ctr"/>
          <a:lstStyle/>
          <a:p>
            <a:pPr marL="0" indent="0" algn="l">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Flutter (Frontend)</a:t>
            </a:r>
            <a:endParaRPr lang="en-US" sz="1530" dirty="0"/>
          </a:p>
        </p:txBody>
      </p:sp>
      <p:sp>
        <p:nvSpPr>
          <p:cNvPr id="16" name="Text 2"/>
          <p:cNvSpPr/>
          <p:nvPr/>
        </p:nvSpPr>
        <p:spPr>
          <a:xfrm>
            <a:off x="978408" y="5458968"/>
            <a:ext cx="6025896" cy="246888"/>
          </a:xfrm>
          <a:prstGeom prst="rect">
            <a:avLst/>
          </a:prstGeom>
          <a:noFill/>
          <a:ln/>
        </p:spPr>
        <p:txBody>
          <a:bodyPr wrap="none" lIns="0" tIns="0" rIns="0" bIns="0" rtlCol="0" anchor="ctr"/>
          <a:lstStyle/>
          <a:p>
            <a:pPr marL="0" indent="0" algn="l">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Firebase (Database)</a:t>
            </a:r>
            <a:endParaRPr lang="en-US" sz="1530" dirty="0"/>
          </a:p>
        </p:txBody>
      </p:sp>
      <p:sp>
        <p:nvSpPr>
          <p:cNvPr id="17" name="Text 3"/>
          <p:cNvSpPr/>
          <p:nvPr/>
        </p:nvSpPr>
        <p:spPr>
          <a:xfrm>
            <a:off x="978408" y="6153912"/>
            <a:ext cx="12755880" cy="246888"/>
          </a:xfrm>
          <a:prstGeom prst="rect">
            <a:avLst/>
          </a:prstGeom>
          <a:noFill/>
          <a:ln/>
        </p:spPr>
        <p:txBody>
          <a:bodyPr wrap="none" lIns="0" tIns="0" rIns="0" bIns="0" rtlCol="0" anchor="ctr"/>
          <a:lstStyle/>
          <a:p>
            <a:pPr marL="0" indent="0" algn="l">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WebRTC (Video Sessions)</a:t>
            </a:r>
            <a:endParaRPr lang="en-US" sz="1530" dirty="0"/>
          </a:p>
        </p:txBody>
      </p:sp>
      <p:sp>
        <p:nvSpPr>
          <p:cNvPr id="18" name="Text 4"/>
          <p:cNvSpPr/>
          <p:nvPr/>
        </p:nvSpPr>
        <p:spPr>
          <a:xfrm>
            <a:off x="7708392" y="4764024"/>
            <a:ext cx="6025896" cy="246888"/>
          </a:xfrm>
          <a:prstGeom prst="rect">
            <a:avLst/>
          </a:prstGeom>
          <a:noFill/>
          <a:ln/>
        </p:spPr>
        <p:txBody>
          <a:bodyPr wrap="none" lIns="0" tIns="0" rIns="0" bIns="0" rtlCol="0" anchor="ctr"/>
          <a:lstStyle/>
          <a:p>
            <a:pPr marL="0" indent="0" algn="l">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Node.js + Express (Backend)</a:t>
            </a:r>
            <a:endParaRPr lang="en-US" sz="1530" dirty="0"/>
          </a:p>
        </p:txBody>
      </p:sp>
      <p:sp>
        <p:nvSpPr>
          <p:cNvPr id="19" name="Text 5"/>
          <p:cNvSpPr/>
          <p:nvPr/>
        </p:nvSpPr>
        <p:spPr>
          <a:xfrm>
            <a:off x="7708392" y="5458968"/>
            <a:ext cx="6025896" cy="246888"/>
          </a:xfrm>
          <a:prstGeom prst="rect">
            <a:avLst/>
          </a:prstGeom>
          <a:noFill/>
          <a:ln/>
        </p:spPr>
        <p:txBody>
          <a:bodyPr wrap="none" lIns="0" tIns="0" rIns="0" bIns="0" rtlCol="0" anchor="ctr"/>
          <a:lstStyle/>
          <a:p>
            <a:pPr marL="0" indent="0" algn="l">
              <a:lnSpc>
                <a:spcPts val="1920"/>
              </a:lnSpc>
              <a:buNone/>
            </a:pPr>
            <a:r>
              <a:rPr lang="en-US" sz="1530" dirty="0">
                <a:solidFill>
                  <a:srgbClr val="DBDBDB"/>
                </a:solidFill>
                <a:latin typeface="思源黑体-思源黑体-Medium" pitchFamily="34" charset="0"/>
                <a:ea typeface="思源黑体-思源黑体-Medium" pitchFamily="34" charset="-122"/>
                <a:cs typeface="思源黑体-思源黑体-Medium" pitchFamily="34" charset="-120"/>
              </a:rPr>
              <a:t>OpenAI/Hugging Face (AI)</a:t>
            </a:r>
            <a:endParaRPr lang="en-US" sz="153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sp>
        <p:nvSpPr>
          <p:cNvPr id="4" name="Text 0"/>
          <p:cNvSpPr/>
          <p:nvPr/>
        </p:nvSpPr>
        <p:spPr>
          <a:xfrm>
            <a:off x="557784" y="2289048"/>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77D8F2"/>
                </a:solidFill>
                <a:latin typeface="AlibabaPuHuiTi-Alibaba-PuHuiTi" pitchFamily="34" charset="0"/>
                <a:ea typeface="AlibabaPuHuiTi-Alibaba-PuHuiTi" pitchFamily="34" charset="-122"/>
                <a:cs typeface="AlibabaPuHuiTi-Alibaba-PuHuiTi" pitchFamily="34" charset="-120"/>
              </a:rPr>
              <a:t>Value Proposition</a:t>
            </a:r>
            <a:endParaRPr lang="en-US" sz="3840" dirty="0"/>
          </a:p>
        </p:txBody>
      </p:sp>
      <p:sp>
        <p:nvSpPr>
          <p:cNvPr id="5" name="Text 1"/>
          <p:cNvSpPr/>
          <p:nvPr/>
        </p:nvSpPr>
        <p:spPr>
          <a:xfrm>
            <a:off x="557784" y="3391408"/>
            <a:ext cx="8293608" cy="493776"/>
          </a:xfrm>
          <a:prstGeom prst="rect">
            <a:avLst/>
          </a:prstGeom>
          <a:noFill/>
          <a:ln/>
        </p:spPr>
        <p:txBody>
          <a:bodyPr wrap="square" lIns="0" tIns="0" rIns="0" bIns="0" rtlCol="0" anchor="ctr"/>
          <a:lstStyle/>
          <a:p>
            <a:pPr marL="0" indent="0" algn="l">
              <a:lnSpc>
                <a:spcPts val="1920"/>
              </a:lnSpc>
              <a:buNone/>
            </a:pPr>
            <a:r>
              <a:rPr lang="en-US" dirty="0">
                <a:solidFill>
                  <a:srgbClr val="DBDBDB"/>
                </a:solidFill>
                <a:latin typeface="思源黑体-思源黑体-Medium" pitchFamily="34" charset="0"/>
                <a:ea typeface="思源黑体-思源黑体-Medium" pitchFamily="34" charset="-122"/>
                <a:cs typeface="思源黑体-思源黑体-Medium" pitchFamily="34" charset="-120"/>
              </a:rPr>
              <a:t>Affordable, privacy-focused, and specifically designed for developers and research students.</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1240</TotalTime>
  <Words>866</Words>
  <Application>Microsoft Macintosh PowerPoint</Application>
  <PresentationFormat>Custom</PresentationFormat>
  <Paragraphs>135</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AlibabaPuHuiTi-Alibaba-PuHuiTi</vt:lpstr>
      <vt:lpstr>Arial</vt:lpstr>
      <vt:lpstr>Calibri</vt:lpstr>
      <vt:lpstr>Wingdings</vt:lpstr>
      <vt:lpstr>思源黑体-思源黑体-Medium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Office User</cp:lastModifiedBy>
  <cp:revision>2</cp:revision>
  <dcterms:created xsi:type="dcterms:W3CDTF">2025-10-06T19:01:23Z</dcterms:created>
  <dcterms:modified xsi:type="dcterms:W3CDTF">2025-10-07T15:43:36Z</dcterms:modified>
</cp:coreProperties>
</file>